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0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713">
          <p15:clr>
            <a:srgbClr val="000000"/>
          </p15:clr>
        </p15:guide>
        <p15:guide id="2" orient="horz" pos="4235">
          <p15:clr>
            <a:srgbClr val="000000"/>
          </p15:clr>
        </p15:guide>
        <p15:guide id="3" orient="horz" pos="880">
          <p15:clr>
            <a:srgbClr val="000000"/>
          </p15:clr>
        </p15:guide>
        <p15:guide id="4" orient="horz" pos="2135">
          <p15:clr>
            <a:srgbClr val="000000"/>
          </p15:clr>
        </p15:guide>
        <p15:guide id="5" orient="horz" pos="2756">
          <p15:clr>
            <a:srgbClr val="000000"/>
          </p15:clr>
        </p15:guide>
        <p15:guide id="6" orient="horz" pos="2652">
          <p15:clr>
            <a:srgbClr val="000000"/>
          </p15:clr>
        </p15:guide>
        <p15:guide id="7" pos="5669">
          <p15:clr>
            <a:srgbClr val="000000"/>
          </p15:clr>
        </p15:guide>
        <p15:guide id="8" pos="1235">
          <p15:clr>
            <a:srgbClr val="000000"/>
          </p15:clr>
        </p15:guide>
        <p15:guide id="9" pos="411">
          <p15:clr>
            <a:srgbClr val="000000"/>
          </p15:clr>
        </p15:guide>
        <p15:guide id="10" pos="597">
          <p15:clr>
            <a:srgbClr val="000000"/>
          </p15:clr>
        </p15:guide>
        <p15:guide id="11" pos="1623">
          <p15:clr>
            <a:srgbClr val="000000"/>
          </p15:clr>
        </p15:guide>
        <p15:guide id="12" pos="4918">
          <p15:clr>
            <a:srgbClr val="000000"/>
          </p15:clr>
        </p15:guide>
        <p15:guide id="13" pos="3591">
          <p15:clr>
            <a:srgbClr val="000000"/>
          </p15:clr>
        </p15:guide>
        <p15:guide id="14" pos="909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jrDSQRnZ2HXB/66ae8WEf6V7pG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1296" y="-64"/>
      </p:cViewPr>
      <p:guideLst>
        <p:guide orient="horz" pos="713"/>
        <p:guide orient="horz" pos="4235"/>
        <p:guide orient="horz" pos="880"/>
        <p:guide orient="horz" pos="2135"/>
        <p:guide orient="horz" pos="2756"/>
        <p:guide orient="horz" pos="2652"/>
        <p:guide pos="5669"/>
        <p:guide pos="1235"/>
        <p:guide pos="411"/>
        <p:guide pos="597"/>
        <p:guide pos="1623"/>
        <p:guide pos="4918"/>
        <p:guide pos="3591"/>
        <p:guide pos="9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customschemas.google.com/relationships/presentationmetadata" Target="meta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2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780"/>
              </a:spcBef>
              <a:spcAft>
                <a:spcPts val="0"/>
              </a:spcAft>
              <a:buClr>
                <a:srgbClr val="1F3980"/>
              </a:buClr>
              <a:buSzPts val="2600"/>
              <a:buFont typeface="Arial"/>
              <a:buNone/>
              <a:defRPr sz="2600" b="1">
                <a:solidFill>
                  <a:srgbClr val="1F3980"/>
                </a:solidFill>
              </a:defRPr>
            </a:lvl1pPr>
            <a:lvl2pPr lvl="1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2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4183063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2"/>
          <p:cNvSpPr txBox="1">
            <a:spLocks noGrp="1"/>
          </p:cNvSpPr>
          <p:nvPr>
            <p:ph type="body" idx="2"/>
          </p:nvPr>
        </p:nvSpPr>
        <p:spPr>
          <a:xfrm>
            <a:off x="4856163" y="733425"/>
            <a:ext cx="4183062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12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3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13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4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5"/>
          <p:cNvSpPr txBox="1">
            <a:spLocks noGrp="1"/>
          </p:cNvSpPr>
          <p:nvPr>
            <p:ph type="title"/>
          </p:nvPr>
        </p:nvSpPr>
        <p:spPr>
          <a:xfrm rot="5400000">
            <a:off x="4887119" y="2096294"/>
            <a:ext cx="6175375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5"/>
          <p:cNvSpPr txBox="1">
            <a:spLocks noGrp="1"/>
          </p:cNvSpPr>
          <p:nvPr>
            <p:ph type="body" idx="1"/>
          </p:nvPr>
        </p:nvSpPr>
        <p:spPr>
          <a:xfrm rot="5400000">
            <a:off x="551657" y="42068"/>
            <a:ext cx="6175375" cy="62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05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6"/>
          <p:cNvSpPr txBox="1">
            <a:spLocks noGrp="1"/>
          </p:cNvSpPr>
          <p:nvPr>
            <p:ph type="body" idx="1"/>
          </p:nvPr>
        </p:nvSpPr>
        <p:spPr>
          <a:xfrm rot="5400000">
            <a:off x="2022475" y="-768350"/>
            <a:ext cx="5514975" cy="851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6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7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  <a:defRPr sz="20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0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107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8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8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10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108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9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0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1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1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11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1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11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1" descr="covr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37" y="846137"/>
            <a:ext cx="9158287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01" descr="Pearson_CMY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5029200"/>
            <a:ext cx="23622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1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735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Char char="»"/>
              <a:defRPr sz="20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03" descr="prefc99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4762" y="0"/>
            <a:ext cx="9148762" cy="63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0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735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Char char="»"/>
              <a:defRPr sz="20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03"/>
          <p:cNvSpPr txBox="1">
            <a:spLocks noGrp="1"/>
          </p:cNvSpPr>
          <p:nvPr>
            <p:ph type="dt" idx="10"/>
          </p:nvPr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1" name="Google Shape;21;p103"/>
          <p:cNvSpPr txBox="1"/>
          <p:nvPr/>
        </p:nvSpPr>
        <p:spPr>
          <a:xfrm>
            <a:off x="4800600" y="6324600"/>
            <a:ext cx="426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2011, 2007, 2004, 2001, 1998  by Pearson Education, Inc.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Upper Saddle River, New Jersey 07458 • All rights reserved</a:t>
            </a:r>
            <a:endParaRPr/>
          </a:p>
        </p:txBody>
      </p:sp>
      <p:cxnSp>
        <p:nvCxnSpPr>
          <p:cNvPr id="22" name="Google Shape;22;p103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0.jpeg"/><Relationship Id="rId4" Type="http://schemas.openxmlformats.org/officeDocument/2006/relationships/image" Target="../media/image8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0.jpeg"/><Relationship Id="rId4" Type="http://schemas.openxmlformats.org/officeDocument/2006/relationships/image" Target="../media/image8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" descr="whitescre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 descr="Pearson-unframed-logo_RG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575" y="2141537"/>
            <a:ext cx="8069262" cy="2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 Algebraic Simplification</a:t>
            </a:r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Simplifed logic circuit.</a:t>
            </a:r>
            <a:endParaRPr/>
          </a:p>
        </p:txBody>
      </p:sp>
      <p:grpSp>
        <p:nvGrpSpPr>
          <p:cNvPr id="158" name="Google Shape;158;p10"/>
          <p:cNvGrpSpPr/>
          <p:nvPr/>
        </p:nvGrpSpPr>
        <p:grpSpPr>
          <a:xfrm>
            <a:off x="1055687" y="1670050"/>
            <a:ext cx="5886450" cy="2106612"/>
            <a:chOff x="665" y="1052"/>
            <a:chExt cx="3708" cy="1327"/>
          </a:xfrm>
        </p:grpSpPr>
        <p:grpSp>
          <p:nvGrpSpPr>
            <p:cNvPr id="159" name="Google Shape;159;p10"/>
            <p:cNvGrpSpPr/>
            <p:nvPr/>
          </p:nvGrpSpPr>
          <p:grpSpPr>
            <a:xfrm>
              <a:off x="2148" y="2052"/>
              <a:ext cx="1443" cy="327"/>
              <a:chOff x="3405" y="3552"/>
              <a:chExt cx="1443" cy="327"/>
            </a:xfrm>
          </p:grpSpPr>
          <p:sp>
            <p:nvSpPr>
              <p:cNvPr id="160" name="Google Shape;160;p10"/>
              <p:cNvSpPr txBox="1"/>
              <p:nvPr/>
            </p:nvSpPr>
            <p:spPr>
              <a:xfrm>
                <a:off x="3405" y="3552"/>
                <a:ext cx="1443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z = A</a:t>
                </a:r>
                <a:r>
                  <a:rPr lang="en-US" sz="28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8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 + B</a:t>
                </a:r>
                <a:r>
                  <a:rPr lang="en-US" sz="28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cxnSp>
            <p:nvCxnSpPr>
              <p:cNvPr id="161" name="Google Shape;161;p10"/>
              <p:cNvCxnSpPr/>
              <p:nvPr/>
            </p:nvCxnSpPr>
            <p:spPr>
              <a:xfrm>
                <a:off x="4503" y="3590"/>
                <a:ext cx="152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pic>
          <p:nvPicPr>
            <p:cNvPr id="162" name="Google Shape;162;p10" descr="fg04_0020b_AAGTNMZ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5" y="1052"/>
              <a:ext cx="3708" cy="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0"/>
          <p:cNvSpPr txBox="1">
            <a:spLocks noGrp="1"/>
          </p:cNvSpPr>
          <p:nvPr>
            <p:ph type="subTitle" idx="1"/>
          </p:nvPr>
        </p:nvSpPr>
        <p:spPr>
          <a:xfrm>
            <a:off x="171450" y="47625"/>
            <a:ext cx="234315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980"/>
              </a:buClr>
              <a:buSzPts val="7200"/>
              <a:buFont typeface="Arial"/>
              <a:buNone/>
            </a:pPr>
            <a:r>
              <a:rPr lang="en-US" sz="7200" b="1" i="0" u="none">
                <a:solidFill>
                  <a:srgbClr val="1F398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Designing Combinational Logic Circuits</a:t>
            </a:r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470900" cy="228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solve any logic design problem: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 the problem and set up its truth table.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the </a:t>
            </a:r>
            <a:r>
              <a:rPr lang="en-US" sz="21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(product) term for each case where output = 1.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the terms in SOP form.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 the output expression if possible.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circuit for the final, simplified expression.</a:t>
            </a: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>
            <a:off x="487362" y="3533775"/>
            <a:ext cx="8407400" cy="2132012"/>
            <a:chOff x="307" y="2226"/>
            <a:chExt cx="5296" cy="1343"/>
          </a:xfrm>
        </p:grpSpPr>
        <p:pic>
          <p:nvPicPr>
            <p:cNvPr id="171" name="Google Shape;171;p11" descr="fg04_00000_AAGTNNB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9" y="2282"/>
              <a:ext cx="3674" cy="1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1"/>
            <p:cNvSpPr txBox="1"/>
            <p:nvPr/>
          </p:nvSpPr>
          <p:spPr>
            <a:xfrm>
              <a:off x="307" y="2226"/>
              <a:ext cx="1599" cy="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Circuit that produces a 1 output only for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A = 0, B = 1 condition.</a:t>
              </a:r>
              <a:endParaRPr/>
            </a:p>
          </p:txBody>
        </p:sp>
        <p:sp>
          <p:nvSpPr>
            <p:cNvPr id="173" name="Google Shape;173;p11"/>
            <p:cNvSpPr txBox="1"/>
            <p:nvPr/>
          </p:nvSpPr>
          <p:spPr>
            <a:xfrm>
              <a:off x="2208" y="3270"/>
              <a:ext cx="2220" cy="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Designing Combinational Logic Circuits</a:t>
            </a:r>
            <a:endParaRPr/>
          </a:p>
        </p:txBody>
      </p:sp>
      <p:sp>
        <p:nvSpPr>
          <p:cNvPr id="180" name="Google Shape;180;p12"/>
          <p:cNvSpPr txBox="1"/>
          <p:nvPr/>
        </p:nvSpPr>
        <p:spPr>
          <a:xfrm>
            <a:off x="520700" y="730250"/>
            <a:ext cx="8512175" cy="56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gate with appropriate inputs can be used to</a:t>
            </a:r>
            <a:b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 a HIGH output for a specific set of input levels.</a:t>
            </a:r>
            <a:endParaRPr/>
          </a:p>
        </p:txBody>
      </p:sp>
      <p:sp>
        <p:nvSpPr>
          <p:cNvPr id="181" name="Google Shape;181;p12"/>
          <p:cNvSpPr txBox="1"/>
          <p:nvPr/>
        </p:nvSpPr>
        <p:spPr>
          <a:xfrm>
            <a:off x="3505200" y="5191125"/>
            <a:ext cx="3524250" cy="36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12" descr="fg04_00000_AAGTNNA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887" y="1874837"/>
            <a:ext cx="7242175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Designing Combinational Logic Circuits</a:t>
            </a:r>
            <a:endParaRPr/>
          </a:p>
        </p:txBody>
      </p:sp>
      <p:sp>
        <p:nvSpPr>
          <p:cNvPr id="189" name="Google Shape;189;p13"/>
          <p:cNvSpPr txBox="1"/>
          <p:nvPr/>
        </p:nvSpPr>
        <p:spPr>
          <a:xfrm>
            <a:off x="520700" y="730250"/>
            <a:ext cx="8512175" cy="133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set of input conditions that is to produce a</a:t>
            </a:r>
            <a:b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output is implemented by a separate </a:t>
            </a: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gate.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outputs are </a:t>
            </a: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 to produce the final output.</a:t>
            </a:r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3505200" y="5191125"/>
            <a:ext cx="3524250" cy="36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1" name="Google Shape;191;p13"/>
          <p:cNvGrpSpPr/>
          <p:nvPr/>
        </p:nvGrpSpPr>
        <p:grpSpPr>
          <a:xfrm>
            <a:off x="671512" y="2660650"/>
            <a:ext cx="8328025" cy="2822575"/>
            <a:chOff x="423" y="2116"/>
            <a:chExt cx="5246" cy="1778"/>
          </a:xfrm>
        </p:grpSpPr>
        <p:pic>
          <p:nvPicPr>
            <p:cNvPr id="192" name="Google Shape;192;p13" descr="fg04_00000_AAGTNND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3" y="2116"/>
              <a:ext cx="5246" cy="1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3"/>
            <p:cNvSpPr txBox="1"/>
            <p:nvPr/>
          </p:nvSpPr>
          <p:spPr>
            <a:xfrm>
              <a:off x="780" y="3678"/>
              <a:ext cx="2916" cy="21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Designing Combinational Logic Circuits</a:t>
            </a:r>
            <a:endParaRPr/>
          </a:p>
        </p:txBody>
      </p:sp>
      <p:sp>
        <p:nvSpPr>
          <p:cNvPr id="200" name="Google Shape;200;p14"/>
          <p:cNvSpPr txBox="1"/>
          <p:nvPr/>
        </p:nvSpPr>
        <p:spPr>
          <a:xfrm>
            <a:off x="520700" y="730250"/>
            <a:ext cx="8512175" cy="56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 table for a 3-input circuit.</a:t>
            </a:r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3505200" y="5191125"/>
            <a:ext cx="3524250" cy="36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14" descr="ua04_0000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37" y="2489200"/>
            <a:ext cx="35814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4668837" y="1995487"/>
            <a:ext cx="2846387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terms for each</a:t>
            </a:r>
            <a:b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where output is 1.</a:t>
            </a:r>
            <a:endParaRPr/>
          </a:p>
        </p:txBody>
      </p:sp>
      <p:grpSp>
        <p:nvGrpSpPr>
          <p:cNvPr id="204" name="Google Shape;204;p14"/>
          <p:cNvGrpSpPr/>
          <p:nvPr/>
        </p:nvGrpSpPr>
        <p:grpSpPr>
          <a:xfrm>
            <a:off x="3149600" y="2178050"/>
            <a:ext cx="1731962" cy="3746500"/>
            <a:chOff x="1984" y="1372"/>
            <a:chExt cx="1091" cy="2360"/>
          </a:xfrm>
        </p:grpSpPr>
        <p:sp>
          <p:nvSpPr>
            <p:cNvPr id="205" name="Google Shape;205;p14"/>
            <p:cNvSpPr txBox="1"/>
            <p:nvPr/>
          </p:nvSpPr>
          <p:spPr>
            <a:xfrm>
              <a:off x="1984" y="2400"/>
              <a:ext cx="640" cy="133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06" name="Google Shape;206;p14"/>
            <p:cNvCxnSpPr/>
            <p:nvPr/>
          </p:nvCxnSpPr>
          <p:spPr>
            <a:xfrm rot="10800000">
              <a:off x="2296" y="1372"/>
              <a:ext cx="8" cy="102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7" name="Google Shape;207;p14"/>
            <p:cNvCxnSpPr/>
            <p:nvPr/>
          </p:nvCxnSpPr>
          <p:spPr>
            <a:xfrm>
              <a:off x="2296" y="1373"/>
              <a:ext cx="77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Designing Combinational Logic Circuits</a:t>
            </a:r>
            <a:endParaRPr/>
          </a:p>
        </p:txBody>
      </p:sp>
      <p:sp>
        <p:nvSpPr>
          <p:cNvPr id="214" name="Google Shape;214;p15"/>
          <p:cNvSpPr txBox="1"/>
          <p:nvPr/>
        </p:nvSpPr>
        <p:spPr>
          <a:xfrm>
            <a:off x="520700" y="730250"/>
            <a:ext cx="84788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logic circuit with three inputs, A, B, and C. </a:t>
            </a:r>
            <a:r>
              <a:rPr lang="en-US" sz="2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to be HIGH only when a majority inputs are HIGH.</a:t>
            </a:r>
            <a:endParaRPr/>
          </a:p>
        </p:txBody>
      </p:sp>
      <p:grpSp>
        <p:nvGrpSpPr>
          <p:cNvPr id="215" name="Google Shape;215;p15"/>
          <p:cNvGrpSpPr/>
          <p:nvPr/>
        </p:nvGrpSpPr>
        <p:grpSpPr>
          <a:xfrm>
            <a:off x="671512" y="2184400"/>
            <a:ext cx="3473450" cy="3917950"/>
            <a:chOff x="423" y="1376"/>
            <a:chExt cx="2188" cy="2468"/>
          </a:xfrm>
        </p:grpSpPr>
        <p:sp>
          <p:nvSpPr>
            <p:cNvPr id="216" name="Google Shape;216;p15"/>
            <p:cNvSpPr txBox="1"/>
            <p:nvPr/>
          </p:nvSpPr>
          <p:spPr>
            <a:xfrm>
              <a:off x="673" y="1376"/>
              <a:ext cx="1013" cy="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Truth table.</a:t>
              </a:r>
              <a:endParaRPr/>
            </a:p>
          </p:txBody>
        </p:sp>
        <p:pic>
          <p:nvPicPr>
            <p:cNvPr id="217" name="Google Shape;217;p15" descr="ta04_002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3" y="1580"/>
              <a:ext cx="2188" cy="22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15"/>
          <p:cNvSpPr txBox="1"/>
          <p:nvPr/>
        </p:nvSpPr>
        <p:spPr>
          <a:xfrm>
            <a:off x="4668837" y="1995487"/>
            <a:ext cx="2846387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terms for each</a:t>
            </a:r>
            <a:b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where output is 1.</a:t>
            </a:r>
            <a:endParaRPr/>
          </a:p>
        </p:txBody>
      </p:sp>
      <p:grpSp>
        <p:nvGrpSpPr>
          <p:cNvPr id="219" name="Google Shape;219;p15"/>
          <p:cNvGrpSpPr/>
          <p:nvPr/>
        </p:nvGrpSpPr>
        <p:grpSpPr>
          <a:xfrm>
            <a:off x="4979987" y="4700587"/>
            <a:ext cx="4029075" cy="863600"/>
            <a:chOff x="3149" y="2961"/>
            <a:chExt cx="2538" cy="544"/>
          </a:xfrm>
        </p:grpSpPr>
        <p:sp>
          <p:nvSpPr>
            <p:cNvPr id="220" name="Google Shape;220;p15"/>
            <p:cNvSpPr txBox="1"/>
            <p:nvPr/>
          </p:nvSpPr>
          <p:spPr>
            <a:xfrm>
              <a:off x="3149" y="2961"/>
              <a:ext cx="2538" cy="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SOP expression for the output:</a:t>
              </a:r>
              <a:endParaRPr/>
            </a:p>
          </p:txBody>
        </p:sp>
        <p:grpSp>
          <p:nvGrpSpPr>
            <p:cNvPr id="221" name="Google Shape;221;p15"/>
            <p:cNvGrpSpPr/>
            <p:nvPr/>
          </p:nvGrpSpPr>
          <p:grpSpPr>
            <a:xfrm>
              <a:off x="3207" y="3236"/>
              <a:ext cx="2480" cy="269"/>
              <a:chOff x="3189" y="2652"/>
              <a:chExt cx="2480" cy="269"/>
            </a:xfrm>
          </p:grpSpPr>
          <p:pic>
            <p:nvPicPr>
              <p:cNvPr id="222" name="Google Shape;222;p15" descr="ua04_0030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189" y="2652"/>
                <a:ext cx="2480" cy="2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3" name="Google Shape;223;p15"/>
              <p:cNvCxnSpPr/>
              <p:nvPr/>
            </p:nvCxnSpPr>
            <p:spPr>
              <a:xfrm>
                <a:off x="3604" y="2688"/>
                <a:ext cx="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15"/>
              <p:cNvCxnSpPr/>
              <p:nvPr/>
            </p:nvCxnSpPr>
            <p:spPr>
              <a:xfrm>
                <a:off x="4258" y="2688"/>
                <a:ext cx="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15"/>
              <p:cNvCxnSpPr/>
              <p:nvPr/>
            </p:nvCxnSpPr>
            <p:spPr>
              <a:xfrm>
                <a:off x="4934" y="2688"/>
                <a:ext cx="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6" name="Google Shape;226;p15"/>
          <p:cNvGrpSpPr/>
          <p:nvPr/>
        </p:nvGrpSpPr>
        <p:grpSpPr>
          <a:xfrm>
            <a:off x="3149600" y="2178050"/>
            <a:ext cx="1731962" cy="3746500"/>
            <a:chOff x="1984" y="1372"/>
            <a:chExt cx="1091" cy="2360"/>
          </a:xfrm>
        </p:grpSpPr>
        <p:sp>
          <p:nvSpPr>
            <p:cNvPr id="227" name="Google Shape;227;p15"/>
            <p:cNvSpPr txBox="1"/>
            <p:nvPr/>
          </p:nvSpPr>
          <p:spPr>
            <a:xfrm>
              <a:off x="1984" y="2620"/>
              <a:ext cx="640" cy="111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8" name="Google Shape;228;p15"/>
            <p:cNvCxnSpPr/>
            <p:nvPr/>
          </p:nvCxnSpPr>
          <p:spPr>
            <a:xfrm rot="10800000">
              <a:off x="2296" y="1372"/>
              <a:ext cx="0" cy="12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9" name="Google Shape;229;p15"/>
            <p:cNvCxnSpPr/>
            <p:nvPr/>
          </p:nvCxnSpPr>
          <p:spPr>
            <a:xfrm>
              <a:off x="2296" y="1373"/>
              <a:ext cx="77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15"/>
          <p:cNvGrpSpPr/>
          <p:nvPr/>
        </p:nvGrpSpPr>
        <p:grpSpPr>
          <a:xfrm>
            <a:off x="4162425" y="4699000"/>
            <a:ext cx="4819650" cy="876300"/>
            <a:chOff x="2622" y="2960"/>
            <a:chExt cx="3036" cy="552"/>
          </a:xfrm>
        </p:grpSpPr>
        <p:sp>
          <p:nvSpPr>
            <p:cNvPr id="231" name="Google Shape;231;p15"/>
            <p:cNvSpPr txBox="1"/>
            <p:nvPr/>
          </p:nvSpPr>
          <p:spPr>
            <a:xfrm>
              <a:off x="3154" y="2960"/>
              <a:ext cx="2504" cy="55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2" name="Google Shape;232;p15"/>
            <p:cNvCxnSpPr/>
            <p:nvPr/>
          </p:nvCxnSpPr>
          <p:spPr>
            <a:xfrm>
              <a:off x="2622" y="3222"/>
              <a:ext cx="52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Designing Combinational Logic Circuits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520700" y="730250"/>
            <a:ext cx="84788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logic circuit with three inputs, A, B, and C. </a:t>
            </a:r>
            <a:r>
              <a:rPr lang="en-US" sz="2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to be HIGH only when a majority inputs are HIGH.</a:t>
            </a:r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700087" y="1671637"/>
            <a:ext cx="5213350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Simplified output expression:</a:t>
            </a:r>
            <a:endParaRPr/>
          </a:p>
        </p:txBody>
      </p:sp>
      <p:grpSp>
        <p:nvGrpSpPr>
          <p:cNvPr id="241" name="Google Shape;241;p16"/>
          <p:cNvGrpSpPr/>
          <p:nvPr/>
        </p:nvGrpSpPr>
        <p:grpSpPr>
          <a:xfrm>
            <a:off x="671512" y="2825750"/>
            <a:ext cx="8328025" cy="2630487"/>
            <a:chOff x="671513" y="2825750"/>
            <a:chExt cx="8328026" cy="2630488"/>
          </a:xfrm>
        </p:grpSpPr>
        <p:grpSp>
          <p:nvGrpSpPr>
            <p:cNvPr id="242" name="Google Shape;242;p16"/>
            <p:cNvGrpSpPr/>
            <p:nvPr/>
          </p:nvGrpSpPr>
          <p:grpSpPr>
            <a:xfrm>
              <a:off x="671513" y="3413125"/>
              <a:ext cx="3117850" cy="1150938"/>
              <a:chOff x="423" y="1610"/>
              <a:chExt cx="1964" cy="725"/>
            </a:xfrm>
          </p:grpSpPr>
          <p:sp>
            <p:nvSpPr>
              <p:cNvPr id="243" name="Google Shape;243;p16"/>
              <p:cNvSpPr txBox="1"/>
              <p:nvPr/>
            </p:nvSpPr>
            <p:spPr>
              <a:xfrm>
                <a:off x="423" y="1610"/>
                <a:ext cx="1964" cy="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Implementing the</a:t>
                </a:r>
                <a:b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circuit after factoring:</a:t>
                </a:r>
                <a:endParaRPr/>
              </a:p>
            </p:txBody>
          </p:sp>
          <p:pic>
            <p:nvPicPr>
              <p:cNvPr id="244" name="Google Shape;244;p16" descr="ua04_0050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1" y="2082"/>
                <a:ext cx="1582" cy="2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5" name="Google Shape;245;p16" descr="fg04_00000_AAGTNNG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76651" y="2825750"/>
              <a:ext cx="5322888" cy="2630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6"/>
          <p:cNvGrpSpPr/>
          <p:nvPr/>
        </p:nvGrpSpPr>
        <p:grpSpPr>
          <a:xfrm>
            <a:off x="2082800" y="5629275"/>
            <a:ext cx="4851400" cy="609600"/>
            <a:chOff x="2082800" y="5629275"/>
            <a:chExt cx="4851400" cy="609600"/>
          </a:xfrm>
        </p:grpSpPr>
        <p:sp>
          <p:nvSpPr>
            <p:cNvPr id="247" name="Google Shape;247;p16"/>
            <p:cNvSpPr txBox="1"/>
            <p:nvPr/>
          </p:nvSpPr>
          <p:spPr>
            <a:xfrm>
              <a:off x="2082800" y="5661025"/>
              <a:ext cx="4851400" cy="569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Since the expression is in SOP form, the circuit is a group of </a:t>
              </a:r>
              <a:r>
                <a:rPr lang="en-US" sz="1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gates, working into a single </a:t>
              </a:r>
              <a:r>
                <a:rPr lang="en-US" sz="1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gate,</a:t>
              </a:r>
              <a:endParaRPr/>
            </a:p>
          </p:txBody>
        </p:sp>
        <p:sp>
          <p:nvSpPr>
            <p:cNvPr id="248" name="Google Shape;248;p16"/>
            <p:cNvSpPr txBox="1"/>
            <p:nvPr/>
          </p:nvSpPr>
          <p:spPr>
            <a:xfrm>
              <a:off x="2268538" y="5629275"/>
              <a:ext cx="4476750" cy="609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49" name="Google Shape;249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1096" t="78647" r="23286" b="14042"/>
          <a:stretch/>
        </p:blipFill>
        <p:spPr>
          <a:xfrm>
            <a:off x="890587" y="2012950"/>
            <a:ext cx="4832350" cy="55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Karnaugh Map Method</a:t>
            </a:r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graphical method of simplifying logic equations or truth tables—also called a K map.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Theoretically can be used for any number of input variables—practically limited to 5 or 6 variables.</a:t>
            </a: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>
            <a:off x="520700" y="3044825"/>
            <a:ext cx="8478837" cy="2589212"/>
            <a:chOff x="328" y="1918"/>
            <a:chExt cx="5341" cy="1631"/>
          </a:xfrm>
        </p:grpSpPr>
        <p:sp>
          <p:nvSpPr>
            <p:cNvPr id="258" name="Google Shape;258;p17"/>
            <p:cNvSpPr txBox="1"/>
            <p:nvPr/>
          </p:nvSpPr>
          <p:spPr>
            <a:xfrm>
              <a:off x="328" y="1918"/>
              <a:ext cx="5341" cy="5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truth table values are placed in the K map.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Shown here is a two-variable map.  </a:t>
              </a:r>
              <a:endParaRPr/>
            </a:p>
          </p:txBody>
        </p:sp>
        <p:pic>
          <p:nvPicPr>
            <p:cNvPr id="259" name="Google Shape;259;p17" descr="fg04_0110a_AAGTNNJ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3" y="2443"/>
              <a:ext cx="5246" cy="1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Karnaugh Map Method</a:t>
            </a:r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7405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Four-variable K-Map.</a:t>
            </a:r>
            <a:endParaRPr/>
          </a:p>
        </p:txBody>
      </p:sp>
      <p:pic>
        <p:nvPicPr>
          <p:cNvPr id="267" name="Google Shape;267;p18" descr="fg04_0110c_AAGTNNJ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737" y="1276350"/>
            <a:ext cx="7604125" cy="421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18"/>
          <p:cNvGrpSpPr/>
          <p:nvPr/>
        </p:nvGrpSpPr>
        <p:grpSpPr>
          <a:xfrm>
            <a:off x="3663950" y="4600575"/>
            <a:ext cx="5145087" cy="1557337"/>
            <a:chOff x="2308" y="2898"/>
            <a:chExt cx="3241" cy="981"/>
          </a:xfrm>
        </p:grpSpPr>
        <p:sp>
          <p:nvSpPr>
            <p:cNvPr id="269" name="Google Shape;269;p18"/>
            <p:cNvSpPr txBox="1"/>
            <p:nvPr/>
          </p:nvSpPr>
          <p:spPr>
            <a:xfrm>
              <a:off x="2308" y="2908"/>
              <a:ext cx="3241" cy="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Adjacent K map square differ in only one variable both horizontally and vertically.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SOP expression can be obtained by 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ing all squares that contain a 1.</a:t>
              </a:r>
              <a:endParaRPr/>
            </a:p>
          </p:txBody>
        </p:sp>
        <p:sp>
          <p:nvSpPr>
            <p:cNvPr id="270" name="Google Shape;270;p18"/>
            <p:cNvSpPr txBox="1"/>
            <p:nvPr/>
          </p:nvSpPr>
          <p:spPr>
            <a:xfrm>
              <a:off x="2424" y="2898"/>
              <a:ext cx="3000" cy="94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Karnaugh Map Method</a:t>
            </a:r>
            <a:endParaRPr/>
          </a:p>
        </p:txBody>
      </p:sp>
      <p:grpSp>
        <p:nvGrpSpPr>
          <p:cNvPr id="277" name="Google Shape;277;p19"/>
          <p:cNvGrpSpPr/>
          <p:nvPr/>
        </p:nvGrpSpPr>
        <p:grpSpPr>
          <a:xfrm>
            <a:off x="520700" y="733425"/>
            <a:ext cx="8518525" cy="5334000"/>
            <a:chOff x="328" y="462"/>
            <a:chExt cx="5366" cy="3360"/>
          </a:xfrm>
        </p:grpSpPr>
        <p:sp>
          <p:nvSpPr>
            <p:cNvPr id="278" name="Google Shape;278;p19"/>
            <p:cNvSpPr txBox="1"/>
            <p:nvPr/>
          </p:nvSpPr>
          <p:spPr>
            <a:xfrm>
              <a:off x="328" y="462"/>
              <a:ext cx="5366" cy="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Looping 1s in adjacent groups of 2, 4, or 8</a:t>
              </a:r>
              <a:b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will result in further simplification.</a:t>
              </a:r>
              <a:endParaRPr/>
            </a:p>
          </p:txBody>
        </p:sp>
        <p:grpSp>
          <p:nvGrpSpPr>
            <p:cNvPr id="279" name="Google Shape;279;p19"/>
            <p:cNvGrpSpPr/>
            <p:nvPr/>
          </p:nvGrpSpPr>
          <p:grpSpPr>
            <a:xfrm>
              <a:off x="402" y="1175"/>
              <a:ext cx="5286" cy="1288"/>
              <a:chOff x="408" y="1109"/>
              <a:chExt cx="5286" cy="1288"/>
            </a:xfrm>
          </p:grpSpPr>
          <p:grpSp>
            <p:nvGrpSpPr>
              <p:cNvPr id="280" name="Google Shape;280;p19"/>
              <p:cNvGrpSpPr/>
              <p:nvPr/>
            </p:nvGrpSpPr>
            <p:grpSpPr>
              <a:xfrm>
                <a:off x="408" y="1109"/>
                <a:ext cx="5286" cy="1062"/>
                <a:chOff x="408" y="1181"/>
                <a:chExt cx="5286" cy="1062"/>
              </a:xfrm>
            </p:grpSpPr>
            <p:pic>
              <p:nvPicPr>
                <p:cNvPr id="281" name="Google Shape;281;p19" descr="fg04_0120a_AAGTNNI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596" y="1211"/>
                  <a:ext cx="1077" cy="9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2" name="Google Shape;282;p19" descr="fg04_0120b_AAGTNNI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08" y="1223"/>
                  <a:ext cx="1071" cy="9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19" descr="fg04_0120c_AAGTNNI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820" y="1213"/>
                  <a:ext cx="1250" cy="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4" name="Google Shape;284;p19" descr="fg04_0120d_AAGTNNI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145" y="1181"/>
                  <a:ext cx="1549" cy="1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85" name="Google Shape;285;p19"/>
              <p:cNvSpPr txBox="1"/>
              <p:nvPr/>
            </p:nvSpPr>
            <p:spPr>
              <a:xfrm>
                <a:off x="423" y="2158"/>
                <a:ext cx="5212" cy="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Looping groups of 2 (Pairs)</a:t>
                </a:r>
                <a:endParaRPr/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363" y="2784"/>
              <a:ext cx="2267" cy="1020"/>
              <a:chOff x="423" y="2784"/>
              <a:chExt cx="2267" cy="1020"/>
            </a:xfrm>
          </p:grpSpPr>
          <p:pic>
            <p:nvPicPr>
              <p:cNvPr id="287" name="Google Shape;287;p19" descr="fg04_0130b_AAGTNNK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745" y="2784"/>
                <a:ext cx="945" cy="10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" name="Google Shape;288;p19"/>
              <p:cNvSpPr txBox="1"/>
              <p:nvPr/>
            </p:nvSpPr>
            <p:spPr>
              <a:xfrm>
                <a:off x="423" y="3076"/>
                <a:ext cx="1311" cy="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Groups of 4 (Quads)</a:t>
                </a:r>
                <a:endParaRPr/>
              </a:p>
            </p:txBody>
          </p:sp>
        </p:grpSp>
        <p:grpSp>
          <p:nvGrpSpPr>
            <p:cNvPr id="289" name="Google Shape;289;p19"/>
            <p:cNvGrpSpPr/>
            <p:nvPr/>
          </p:nvGrpSpPr>
          <p:grpSpPr>
            <a:xfrm>
              <a:off x="2985" y="2759"/>
              <a:ext cx="2331" cy="1063"/>
              <a:chOff x="2925" y="2759"/>
              <a:chExt cx="2331" cy="1063"/>
            </a:xfrm>
          </p:grpSpPr>
          <p:pic>
            <p:nvPicPr>
              <p:cNvPr id="290" name="Google Shape;290;p19" descr="fg04_0140d_AAGTNNM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254" y="2759"/>
                <a:ext cx="1002" cy="10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" name="Google Shape;291;p19"/>
              <p:cNvSpPr txBox="1"/>
              <p:nvPr/>
            </p:nvSpPr>
            <p:spPr>
              <a:xfrm>
                <a:off x="2925" y="3076"/>
                <a:ext cx="1311" cy="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Groups of 8 (Octets)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980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1F3980"/>
                </a:solidFill>
                <a:latin typeface="Arial"/>
                <a:ea typeface="Arial"/>
                <a:cs typeface="Arial"/>
                <a:sym typeface="Arial"/>
              </a:rPr>
              <a:t>Chapter 4 – Combinational Logic Circuits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Karnaugh Map Method</a:t>
            </a:r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 largest possible groups have been looped, only the common terms are placed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final expression.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Looping may also be wrapped between top, bottom, and sides.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Karnaugh Map Method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470900" cy="323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K map simplification process: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the K map, place 1s as indicated in the truth table.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1s that are not adjacent to any other 1s.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1s that are in pairs.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1s in octets even if they have already been looped.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quads that have one or more 1s not already looped.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any pairs necessary to include 1</a:t>
            </a:r>
            <a:r>
              <a:rPr lang="en-US" sz="2100" b="0" i="0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not already looped.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the </a:t>
            </a:r>
            <a:r>
              <a:rPr lang="en-US" sz="21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sum of terms generated by each loop.</a:t>
            </a:r>
            <a:endParaRPr/>
          </a:p>
        </p:txBody>
      </p:sp>
      <p:grpSp>
        <p:nvGrpSpPr>
          <p:cNvPr id="306" name="Google Shape;306;p21"/>
          <p:cNvGrpSpPr/>
          <p:nvPr/>
        </p:nvGrpSpPr>
        <p:grpSpPr>
          <a:xfrm>
            <a:off x="1519237" y="4210050"/>
            <a:ext cx="6415087" cy="1885950"/>
            <a:chOff x="957" y="2652"/>
            <a:chExt cx="4041" cy="1188"/>
          </a:xfrm>
        </p:grpSpPr>
        <p:sp>
          <p:nvSpPr>
            <p:cNvPr id="307" name="Google Shape;307;p21"/>
            <p:cNvSpPr txBox="1"/>
            <p:nvPr/>
          </p:nvSpPr>
          <p:spPr>
            <a:xfrm>
              <a:off x="957" y="2678"/>
              <a:ext cx="4041" cy="1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When a variable appears in both complemented and</a:t>
              </a:r>
              <a:b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uncomplemented form within a loop, that variable</a:t>
              </a:r>
              <a:b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eliminated from the expression.</a:t>
              </a:r>
              <a:b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Variables that are the same for all squares of</a:t>
              </a:r>
              <a:b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loop must appear in the final expression.</a:t>
              </a:r>
              <a:endParaRPr/>
            </a:p>
          </p:txBody>
        </p:sp>
        <p:sp>
          <p:nvSpPr>
            <p:cNvPr id="308" name="Google Shape;308;p21"/>
            <p:cNvSpPr txBox="1"/>
            <p:nvPr/>
          </p:nvSpPr>
          <p:spPr>
            <a:xfrm>
              <a:off x="1092" y="2652"/>
              <a:ext cx="3756" cy="118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K-Map</a:t>
            </a:r>
            <a:endParaRPr/>
          </a:p>
        </p:txBody>
      </p:sp>
      <p:sp>
        <p:nvSpPr>
          <p:cNvPr id="314" name="Google Shape;314;p2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315" name="Google Shape;315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9091" t="16994" r="23263" b="75024"/>
          <a:stretch/>
        </p:blipFill>
        <p:spPr>
          <a:xfrm>
            <a:off x="481012" y="501650"/>
            <a:ext cx="8545512" cy="10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 rotWithShape="1">
          <a:blip r:embed="rId4">
            <a:alphaModFix/>
          </a:blip>
          <a:srcRect l="38203" t="25780" r="49153" b="51629"/>
          <a:stretch/>
        </p:blipFill>
        <p:spPr>
          <a:xfrm>
            <a:off x="481012" y="1519237"/>
            <a:ext cx="4029075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 l="50825" t="32727" r="32147" b="55649"/>
          <a:stretch/>
        </p:blipFill>
        <p:spPr>
          <a:xfrm>
            <a:off x="4510087" y="2811462"/>
            <a:ext cx="4633912" cy="177958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 txBox="1"/>
          <p:nvPr/>
        </p:nvSpPr>
        <p:spPr>
          <a:xfrm>
            <a:off x="4700587" y="5602287"/>
            <a:ext cx="441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325" name="Google Shape;325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890587"/>
            <a:ext cx="9093200" cy="433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332" name="Google Shape;332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56426"/>
          <a:stretch/>
        </p:blipFill>
        <p:spPr>
          <a:xfrm>
            <a:off x="358775" y="1190625"/>
            <a:ext cx="3868737" cy="399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 l="43615" t="36660" r="4730" b="22762"/>
          <a:stretch/>
        </p:blipFill>
        <p:spPr>
          <a:xfrm>
            <a:off x="4227512" y="2176462"/>
            <a:ext cx="4916487" cy="175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4"/>
          <p:cNvSpPr txBox="1"/>
          <p:nvPr/>
        </p:nvSpPr>
        <p:spPr>
          <a:xfrm>
            <a:off x="4352925" y="5421312"/>
            <a:ext cx="511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341" name="Google Shape;341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9395" t="19598" r="22354" b="46519"/>
          <a:stretch/>
        </p:blipFill>
        <p:spPr>
          <a:xfrm>
            <a:off x="520700" y="1041400"/>
            <a:ext cx="84137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348" name="Google Shape;348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57698"/>
          <a:stretch/>
        </p:blipFill>
        <p:spPr>
          <a:xfrm>
            <a:off x="520700" y="974725"/>
            <a:ext cx="3922712" cy="412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l="42924" t="33816" b="28703"/>
          <a:stretch/>
        </p:blipFill>
        <p:spPr>
          <a:xfrm>
            <a:off x="4443412" y="2114550"/>
            <a:ext cx="4848225" cy="141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4443412" y="5229225"/>
            <a:ext cx="4413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60205"/>
          <a:stretch/>
        </p:blipFill>
        <p:spPr>
          <a:xfrm>
            <a:off x="373062" y="1931987"/>
            <a:ext cx="8709025" cy="355441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sp>
        <p:nvSpPr>
          <p:cNvPr id="364" name="Google Shape;364;p28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29600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exclusive OR (XOR) produces a HIGH output whenever the two inputs are at</a:t>
            </a:r>
            <a:br>
              <a:rPr lang="en-US" sz="280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opposite levels.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370" name="Google Shape;370;p2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Exclusive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circuit and truth table.</a:t>
            </a:r>
            <a:endParaRPr/>
          </a:p>
        </p:txBody>
      </p:sp>
      <p:grpSp>
        <p:nvGrpSpPr>
          <p:cNvPr id="372" name="Google Shape;372;p29"/>
          <p:cNvGrpSpPr/>
          <p:nvPr/>
        </p:nvGrpSpPr>
        <p:grpSpPr>
          <a:xfrm>
            <a:off x="576262" y="1417637"/>
            <a:ext cx="8461375" cy="3659187"/>
            <a:chOff x="339" y="833"/>
            <a:chExt cx="5330" cy="2305"/>
          </a:xfrm>
        </p:grpSpPr>
        <p:grpSp>
          <p:nvGrpSpPr>
            <p:cNvPr id="373" name="Google Shape;373;p29"/>
            <p:cNvGrpSpPr/>
            <p:nvPr/>
          </p:nvGrpSpPr>
          <p:grpSpPr>
            <a:xfrm>
              <a:off x="893" y="2738"/>
              <a:ext cx="4006" cy="400"/>
              <a:chOff x="485" y="1670"/>
              <a:chExt cx="4006" cy="400"/>
            </a:xfrm>
          </p:grpSpPr>
          <p:grpSp>
            <p:nvGrpSpPr>
              <p:cNvPr id="374" name="Google Shape;374;p29"/>
              <p:cNvGrpSpPr/>
              <p:nvPr/>
            </p:nvGrpSpPr>
            <p:grpSpPr>
              <a:xfrm>
                <a:off x="2799" y="1670"/>
                <a:ext cx="1692" cy="381"/>
                <a:chOff x="2524" y="2931"/>
                <a:chExt cx="1692" cy="381"/>
              </a:xfrm>
            </p:grpSpPr>
            <p:sp>
              <p:nvSpPr>
                <p:cNvPr id="375" name="Google Shape;375;p29"/>
                <p:cNvSpPr txBox="1"/>
                <p:nvPr/>
              </p:nvSpPr>
              <p:spPr>
                <a:xfrm>
                  <a:off x="2524" y="2931"/>
                  <a:ext cx="1692" cy="3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rPr lang="en-US" sz="2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 </a:t>
                  </a:r>
                  <a:r>
                    <a:rPr lang="en-US" sz="2800" b="0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=</a:t>
                  </a:r>
                  <a:r>
                    <a:rPr lang="en-US" sz="2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AB </a:t>
                  </a:r>
                  <a:r>
                    <a:rPr lang="en-US" sz="2800" b="0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+</a:t>
                  </a:r>
                  <a:r>
                    <a:rPr lang="en-US" sz="2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AB</a:t>
                  </a:r>
                  <a:endParaRPr/>
                </a:p>
              </p:txBody>
            </p:sp>
            <p:cxnSp>
              <p:nvCxnSpPr>
                <p:cNvPr id="376" name="Google Shape;376;p29"/>
                <p:cNvCxnSpPr/>
                <p:nvPr/>
              </p:nvCxnSpPr>
              <p:spPr>
                <a:xfrm>
                  <a:off x="2970" y="2964"/>
                  <a:ext cx="173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377" name="Google Shape;377;p29"/>
                <p:cNvCxnSpPr/>
                <p:nvPr/>
              </p:nvCxnSpPr>
              <p:spPr>
                <a:xfrm>
                  <a:off x="3702" y="2964"/>
                  <a:ext cx="173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8" name="Google Shape;378;p29"/>
              <p:cNvSpPr txBox="1"/>
              <p:nvPr/>
            </p:nvSpPr>
            <p:spPr>
              <a:xfrm>
                <a:off x="485" y="1676"/>
                <a:ext cx="2551" cy="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expression:</a:t>
                </a:r>
                <a:endParaRPr/>
              </a:p>
            </p:txBody>
          </p:sp>
        </p:grpSp>
        <p:grpSp>
          <p:nvGrpSpPr>
            <p:cNvPr id="379" name="Google Shape;379;p29"/>
            <p:cNvGrpSpPr/>
            <p:nvPr/>
          </p:nvGrpSpPr>
          <p:grpSpPr>
            <a:xfrm>
              <a:off x="339" y="833"/>
              <a:ext cx="5330" cy="1866"/>
              <a:chOff x="339" y="1241"/>
              <a:chExt cx="5330" cy="1866"/>
            </a:xfrm>
          </p:grpSpPr>
          <p:grpSp>
            <p:nvGrpSpPr>
              <p:cNvPr id="380" name="Google Shape;380;p29"/>
              <p:cNvGrpSpPr/>
              <p:nvPr/>
            </p:nvGrpSpPr>
            <p:grpSpPr>
              <a:xfrm>
                <a:off x="339" y="1241"/>
                <a:ext cx="5330" cy="1866"/>
                <a:chOff x="339" y="1319"/>
                <a:chExt cx="5330" cy="1866"/>
              </a:xfrm>
            </p:grpSpPr>
            <p:pic>
              <p:nvPicPr>
                <p:cNvPr id="381" name="Google Shape;381;p29" descr="fg04_0200a_AAGTNNR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39" y="1319"/>
                  <a:ext cx="5246" cy="18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2" name="Google Shape;382;p29"/>
                <p:cNvSpPr txBox="1"/>
                <p:nvPr/>
              </p:nvSpPr>
              <p:spPr>
                <a:xfrm>
                  <a:off x="4728" y="1338"/>
                  <a:ext cx="941" cy="111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pic>
            <p:nvPicPr>
              <p:cNvPr id="383" name="Google Shape;383;p29" descr="fg04_0200c_AAGTNNR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09" y="1678"/>
                <a:ext cx="823" cy="8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4" name="Google Shape;384;p29"/>
          <p:cNvGrpSpPr/>
          <p:nvPr/>
        </p:nvGrpSpPr>
        <p:grpSpPr>
          <a:xfrm>
            <a:off x="1562100" y="5248275"/>
            <a:ext cx="6191250" cy="771525"/>
            <a:chOff x="1092" y="3306"/>
            <a:chExt cx="3900" cy="486"/>
          </a:xfrm>
        </p:grpSpPr>
        <p:sp>
          <p:nvSpPr>
            <p:cNvPr id="385" name="Google Shape;385;p29"/>
            <p:cNvSpPr txBox="1"/>
            <p:nvPr/>
          </p:nvSpPr>
          <p:spPr>
            <a:xfrm>
              <a:off x="1092" y="3312"/>
              <a:ext cx="3900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circuit produces a HIGH output whenever the two inputs are at opposite levels.</a:t>
              </a:r>
              <a:endParaRPr/>
            </a:p>
          </p:txBody>
        </p:sp>
        <p:sp>
          <p:nvSpPr>
            <p:cNvPr id="386" name="Google Shape;386;p29"/>
            <p:cNvSpPr txBox="1"/>
            <p:nvPr/>
          </p:nvSpPr>
          <p:spPr>
            <a:xfrm>
              <a:off x="1224" y="3306"/>
              <a:ext cx="3672" cy="48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470900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 areas covered in this chapter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Converting logic expressions to sum-of-products expressions.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 algebra and the Karnaugh map as tools to simplify and design logic circuits.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 of exclusive-OR &amp; exclusive-NOR circuits.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simple logic circuits without a truth table.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characteristics of TTL and CMOS digital ICs.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troubleshooting rules of digital systems.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 logic device (PLD) fundamentals.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design methods.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circuits using HDL control structures IF/ELSE, IF/ELSIF, and CASE.</a:t>
            </a:r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Chapter 4 Objectives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sp>
        <p:nvSpPr>
          <p:cNvPr id="393" name="Google Shape;393;p30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gate symbol.</a:t>
            </a:r>
            <a:endParaRPr/>
          </a:p>
        </p:txBody>
      </p:sp>
      <p:pic>
        <p:nvPicPr>
          <p:cNvPr id="394" name="Google Shape;394;p30" descr="fg04_0200b_AAGTNNR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6062" y="1511300"/>
            <a:ext cx="3794125" cy="94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30"/>
          <p:cNvGrpSpPr/>
          <p:nvPr/>
        </p:nvGrpSpPr>
        <p:grpSpPr>
          <a:xfrm>
            <a:off x="671512" y="2760662"/>
            <a:ext cx="8328025" cy="1619250"/>
            <a:chOff x="423" y="1739"/>
            <a:chExt cx="5246" cy="1020"/>
          </a:xfrm>
        </p:grpSpPr>
        <p:sp>
          <p:nvSpPr>
            <p:cNvPr id="396" name="Google Shape;396;p30"/>
            <p:cNvSpPr txBox="1"/>
            <p:nvPr/>
          </p:nvSpPr>
          <p:spPr>
            <a:xfrm>
              <a:off x="4625" y="2017"/>
              <a:ext cx="83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pSp>
          <p:nvGrpSpPr>
            <p:cNvPr id="397" name="Google Shape;397;p30"/>
            <p:cNvGrpSpPr/>
            <p:nvPr/>
          </p:nvGrpSpPr>
          <p:grpSpPr>
            <a:xfrm>
              <a:off x="593" y="2023"/>
              <a:ext cx="4824" cy="490"/>
              <a:chOff x="593" y="2023"/>
              <a:chExt cx="4824" cy="490"/>
            </a:xfrm>
          </p:grpSpPr>
          <p:graphicFrame>
            <p:nvGraphicFramePr>
              <p:cNvPr id="398" name="Google Shape;398;p30"/>
              <p:cNvGraphicFramePr>
                <a:graphicFrameLocks noSelect="1"/>
              </p:cNvGraphicFramePr>
              <p:nvPr/>
            </p:nvGraphicFramePr>
            <p:xfrm>
              <a:off x="5081" y="2043"/>
              <a:ext cx="155" cy="185"/>
            </p:xfrm>
            <a:graphic>
              <a:graphicData uri="http://schemas.openxmlformats.org/presentationml/2006/ole">
                <p:oleObj spid="_x0000_m1027" r:id="rId5" imgW="0" imgH="0" progId="">
                  <p:embed/>
                </p:oleObj>
              </a:graphicData>
            </a:graphic>
          </p:graphicFrame>
          <p:sp>
            <p:nvSpPr>
              <p:cNvPr id="399" name="Google Shape;399;p30"/>
              <p:cNvSpPr txBox="1"/>
              <p:nvPr/>
            </p:nvSpPr>
            <p:spPr>
              <a:xfrm>
                <a:off x="593" y="2023"/>
                <a:ext cx="40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 shorthand way indicate the </a:t>
                </a: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XOR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output expression is:</a:t>
                </a:r>
                <a:endParaRPr/>
              </a:p>
            </p:txBody>
          </p:sp>
          <p:sp>
            <p:nvSpPr>
              <p:cNvPr id="400" name="Google Shape;400;p30"/>
              <p:cNvSpPr txBox="1"/>
              <p:nvPr/>
            </p:nvSpPr>
            <p:spPr>
              <a:xfrm>
                <a:off x="1026" y="2263"/>
                <a:ext cx="4391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…where the symbol    represents the </a:t>
                </a: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XOR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gate operation.</a:t>
                </a:r>
                <a:endParaRPr/>
              </a:p>
            </p:txBody>
          </p:sp>
          <p:graphicFrame>
            <p:nvGraphicFramePr>
              <p:cNvPr id="401" name="Google Shape;401;p30"/>
              <p:cNvGraphicFramePr>
                <a:graphicFrameLocks noChangeAspect="1"/>
              </p:cNvGraphicFramePr>
              <p:nvPr/>
            </p:nvGraphicFramePr>
            <p:xfrm>
              <a:off x="2511" y="2290"/>
              <a:ext cx="155" cy="185"/>
            </p:xfrm>
            <a:graphic>
              <a:graphicData uri="http://schemas.openxmlformats.org/presentationml/2006/ole">
                <p:oleObj spid="_x0000_s1026" r:id="rId6" imgW="140042" imgH="167399" progId="">
                  <p:embed/>
                </p:oleObj>
              </a:graphicData>
            </a:graphic>
          </p:graphicFrame>
        </p:grpSp>
        <p:grpSp>
          <p:nvGrpSpPr>
            <p:cNvPr id="402" name="Google Shape;402;p30"/>
            <p:cNvGrpSpPr/>
            <p:nvPr/>
          </p:nvGrpSpPr>
          <p:grpSpPr>
            <a:xfrm>
              <a:off x="423" y="1739"/>
              <a:ext cx="5246" cy="250"/>
              <a:chOff x="423" y="1739"/>
              <a:chExt cx="5246" cy="250"/>
            </a:xfrm>
          </p:grpSpPr>
          <p:sp>
            <p:nvSpPr>
              <p:cNvPr id="403" name="Google Shape;403;p30"/>
              <p:cNvSpPr txBox="1"/>
              <p:nvPr/>
            </p:nvSpPr>
            <p:spPr>
              <a:xfrm>
                <a:off x="423" y="1739"/>
                <a:ext cx="52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 </a:t>
                </a: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XOR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gate has only 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two 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inputs, combined so that </a:t>
                </a:r>
                <a:r>
                  <a:rPr lang="en-US" sz="20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AB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AB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/>
              </a:p>
            </p:txBody>
          </p:sp>
          <p:cxnSp>
            <p:nvCxnSpPr>
              <p:cNvPr id="404" name="Google Shape;404;p30"/>
              <p:cNvCxnSpPr/>
              <p:nvPr/>
            </p:nvCxnSpPr>
            <p:spPr>
              <a:xfrm>
                <a:off x="4704" y="1776"/>
                <a:ext cx="115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30"/>
              <p:cNvCxnSpPr/>
              <p:nvPr/>
            </p:nvCxnSpPr>
            <p:spPr>
              <a:xfrm>
                <a:off x="5210" y="1777"/>
                <a:ext cx="115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sp>
          <p:nvSpPr>
            <p:cNvPr id="406" name="Google Shape;406;p30"/>
            <p:cNvSpPr txBox="1"/>
            <p:nvPr/>
          </p:nvSpPr>
          <p:spPr>
            <a:xfrm>
              <a:off x="660" y="2509"/>
              <a:ext cx="4776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is HIGH only when the two inputs are at different levels.</a:t>
              </a:r>
              <a:endParaRPr/>
            </a:p>
          </p:txBody>
        </p:sp>
      </p:grpSp>
      <p:grpSp>
        <p:nvGrpSpPr>
          <p:cNvPr id="407" name="Google Shape;407;p30"/>
          <p:cNvGrpSpPr/>
          <p:nvPr/>
        </p:nvGrpSpPr>
        <p:grpSpPr>
          <a:xfrm>
            <a:off x="1790700" y="4716462"/>
            <a:ext cx="5848350" cy="1379537"/>
            <a:chOff x="1128" y="2971"/>
            <a:chExt cx="3684" cy="869"/>
          </a:xfrm>
        </p:grpSpPr>
        <p:sp>
          <p:nvSpPr>
            <p:cNvPr id="408" name="Google Shape;408;p30"/>
            <p:cNvSpPr txBox="1"/>
            <p:nvPr/>
          </p:nvSpPr>
          <p:spPr>
            <a:xfrm>
              <a:off x="1235" y="2971"/>
              <a:ext cx="3469" cy="86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9" name="Google Shape;409;p30"/>
            <p:cNvSpPr txBox="1"/>
            <p:nvPr/>
          </p:nvSpPr>
          <p:spPr>
            <a:xfrm>
              <a:off x="1635" y="3240"/>
              <a:ext cx="2880" cy="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74LS86 Quad 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(TTL family)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74C86 Quad 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(CMOS family)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74HC86 Quad 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(high-speed CMOS)</a:t>
              </a:r>
              <a:endParaRPr/>
            </a:p>
          </p:txBody>
        </p:sp>
        <p:sp>
          <p:nvSpPr>
            <p:cNvPr id="410" name="Google Shape;410;p30"/>
            <p:cNvSpPr txBox="1"/>
            <p:nvPr/>
          </p:nvSpPr>
          <p:spPr>
            <a:xfrm>
              <a:off x="1128" y="2976"/>
              <a:ext cx="3684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Quad XOR chips containing four XOR gates.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16" name="Google Shape;416;p3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sp>
        <p:nvSpPr>
          <p:cNvPr id="417" name="Google Shape;417;p31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29600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exclusive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produces a HIGH output whenever the two inputs are at the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level.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XOR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XNOR 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 are opposite.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23" name="Google Shape;423;p3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sp>
        <p:nvSpPr>
          <p:cNvPr id="424" name="Google Shape;424;p32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Exclusive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circuit and truth table.</a:t>
            </a:r>
            <a:endParaRPr/>
          </a:p>
        </p:txBody>
      </p:sp>
      <p:grpSp>
        <p:nvGrpSpPr>
          <p:cNvPr id="425" name="Google Shape;425;p32"/>
          <p:cNvGrpSpPr/>
          <p:nvPr/>
        </p:nvGrpSpPr>
        <p:grpSpPr>
          <a:xfrm>
            <a:off x="604837" y="1179512"/>
            <a:ext cx="8194675" cy="4221162"/>
            <a:chOff x="381" y="743"/>
            <a:chExt cx="5162" cy="2659"/>
          </a:xfrm>
        </p:grpSpPr>
        <p:pic>
          <p:nvPicPr>
            <p:cNvPr id="426" name="Google Shape;426;p32" descr="fg04_0210c_AAGTNNT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12" y="1688"/>
              <a:ext cx="831" cy="8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7" name="Google Shape;427;p32"/>
            <p:cNvGrpSpPr/>
            <p:nvPr/>
          </p:nvGrpSpPr>
          <p:grpSpPr>
            <a:xfrm>
              <a:off x="381" y="743"/>
              <a:ext cx="4542" cy="2659"/>
              <a:chOff x="381" y="743"/>
              <a:chExt cx="4542" cy="2659"/>
            </a:xfrm>
          </p:grpSpPr>
          <p:pic>
            <p:nvPicPr>
              <p:cNvPr id="428" name="Google Shape;428;p32" descr="fg04_0210a_AAGTNNT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1" y="743"/>
                <a:ext cx="3952" cy="217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9" name="Google Shape;429;p32"/>
              <p:cNvGrpSpPr/>
              <p:nvPr/>
            </p:nvGrpSpPr>
            <p:grpSpPr>
              <a:xfrm>
                <a:off x="917" y="3002"/>
                <a:ext cx="4006" cy="400"/>
                <a:chOff x="917" y="2798"/>
                <a:chExt cx="4006" cy="400"/>
              </a:xfrm>
            </p:grpSpPr>
            <p:grpSp>
              <p:nvGrpSpPr>
                <p:cNvPr id="430" name="Google Shape;430;p32"/>
                <p:cNvGrpSpPr/>
                <p:nvPr/>
              </p:nvGrpSpPr>
              <p:grpSpPr>
                <a:xfrm>
                  <a:off x="3231" y="2798"/>
                  <a:ext cx="1692" cy="381"/>
                  <a:chOff x="3231" y="2798"/>
                  <a:chExt cx="1692" cy="381"/>
                </a:xfrm>
              </p:grpSpPr>
              <p:sp>
                <p:nvSpPr>
                  <p:cNvPr id="431" name="Google Shape;431;p32"/>
                  <p:cNvSpPr txBox="1"/>
                  <p:nvPr/>
                </p:nvSpPr>
                <p:spPr>
                  <a:xfrm>
                    <a:off x="3231" y="2798"/>
                    <a:ext cx="1692" cy="3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800"/>
                      <a:buFont typeface="Arial"/>
                      <a:buNone/>
                    </a:pPr>
                    <a:r>
                      <a:rPr lang="en-US" sz="2800" b="1" i="1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x </a:t>
                    </a:r>
                    <a:r>
                      <a:rPr lang="en-US" sz="2800" b="0" i="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=</a:t>
                    </a:r>
                    <a:r>
                      <a:rPr lang="en-US" sz="2800" b="1" i="1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AB </a:t>
                    </a:r>
                    <a:r>
                      <a:rPr lang="en-US" sz="2800" b="0" i="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+</a:t>
                    </a:r>
                    <a:r>
                      <a:rPr lang="en-US" sz="2800" b="1" i="1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AB</a:t>
                    </a:r>
                    <a:endParaRPr/>
                  </a:p>
                </p:txBody>
              </p:sp>
              <p:cxnSp>
                <p:nvCxnSpPr>
                  <p:cNvPr id="432" name="Google Shape;432;p32"/>
                  <p:cNvCxnSpPr/>
                  <p:nvPr/>
                </p:nvCxnSpPr>
                <p:spPr>
                  <a:xfrm>
                    <a:off x="4259" y="2831"/>
                    <a:ext cx="144" cy="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3" name="Google Shape;433;p32"/>
                  <p:cNvCxnSpPr/>
                  <p:nvPr/>
                </p:nvCxnSpPr>
                <p:spPr>
                  <a:xfrm>
                    <a:off x="4433" y="2831"/>
                    <a:ext cx="144" cy="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34" name="Google Shape;434;p32"/>
                <p:cNvSpPr txBox="1"/>
                <p:nvPr/>
              </p:nvSpPr>
              <p:spPr>
                <a:xfrm>
                  <a:off x="917" y="2804"/>
                  <a:ext cx="2551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3429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rPr lang="en-US" sz="2800" b="0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Output expression:</a:t>
                  </a:r>
                  <a:endParaRPr/>
                </a:p>
              </p:txBody>
            </p:sp>
          </p:grpSp>
        </p:grpSp>
      </p:grpSp>
      <p:grpSp>
        <p:nvGrpSpPr>
          <p:cNvPr id="435" name="Google Shape;435;p32"/>
          <p:cNvGrpSpPr/>
          <p:nvPr/>
        </p:nvGrpSpPr>
        <p:grpSpPr>
          <a:xfrm>
            <a:off x="1562100" y="5495925"/>
            <a:ext cx="6191250" cy="771525"/>
            <a:chOff x="1092" y="3306"/>
            <a:chExt cx="3900" cy="486"/>
          </a:xfrm>
        </p:grpSpPr>
        <p:sp>
          <p:nvSpPr>
            <p:cNvPr id="436" name="Google Shape;436;p32"/>
            <p:cNvSpPr txBox="1"/>
            <p:nvPr/>
          </p:nvSpPr>
          <p:spPr>
            <a:xfrm>
              <a:off x="1092" y="3312"/>
              <a:ext cx="3900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XNOR produces a HIGH output whenever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two inputs are at the same levels.</a:t>
              </a:r>
              <a:endParaRPr/>
            </a:p>
          </p:txBody>
        </p:sp>
        <p:sp>
          <p:nvSpPr>
            <p:cNvPr id="437" name="Google Shape;437;p32"/>
            <p:cNvSpPr txBox="1"/>
            <p:nvPr/>
          </p:nvSpPr>
          <p:spPr>
            <a:xfrm>
              <a:off x="1224" y="3306"/>
              <a:ext cx="3672" cy="48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</a:t>
            </a:r>
            <a:r>
              <a:rPr lang="en-US" sz="3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XNOR</a:t>
            </a: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gate symbol.</a:t>
            </a:r>
            <a:endParaRPr/>
          </a:p>
        </p:txBody>
      </p:sp>
      <p:pic>
        <p:nvPicPr>
          <p:cNvPr id="445" name="Google Shape;445;p33" descr="fg04_0210b_AAGTNNT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600" y="1627187"/>
            <a:ext cx="3990975" cy="862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3"/>
          <p:cNvGrpSpPr/>
          <p:nvPr/>
        </p:nvGrpSpPr>
        <p:grpSpPr>
          <a:xfrm>
            <a:off x="1808162" y="4727575"/>
            <a:ext cx="5848350" cy="1379537"/>
            <a:chOff x="1128" y="2971"/>
            <a:chExt cx="3684" cy="869"/>
          </a:xfrm>
        </p:grpSpPr>
        <p:sp>
          <p:nvSpPr>
            <p:cNvPr id="447" name="Google Shape;447;p33"/>
            <p:cNvSpPr txBox="1"/>
            <p:nvPr/>
          </p:nvSpPr>
          <p:spPr>
            <a:xfrm>
              <a:off x="1235" y="2971"/>
              <a:ext cx="3469" cy="86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8" name="Google Shape;448;p33"/>
            <p:cNvSpPr txBox="1"/>
            <p:nvPr/>
          </p:nvSpPr>
          <p:spPr>
            <a:xfrm>
              <a:off x="1635" y="3240"/>
              <a:ext cx="2880" cy="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74LS266 Quad 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XNOR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(TTL family)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74C266 Quad 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(CMOS)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74HC266 Quad 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(high-speed CMOS)</a:t>
              </a:r>
              <a:endParaRPr/>
            </a:p>
          </p:txBody>
        </p:sp>
        <p:sp>
          <p:nvSpPr>
            <p:cNvPr id="449" name="Google Shape;449;p33"/>
            <p:cNvSpPr txBox="1"/>
            <p:nvPr/>
          </p:nvSpPr>
          <p:spPr>
            <a:xfrm>
              <a:off x="1128" y="2976"/>
              <a:ext cx="3684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Quad XNOR chips with four XNOR gates.</a:t>
              </a:r>
              <a:endParaRPr/>
            </a:p>
          </p:txBody>
        </p:sp>
      </p:grpSp>
      <p:grpSp>
        <p:nvGrpSpPr>
          <p:cNvPr id="450" name="Google Shape;450;p33"/>
          <p:cNvGrpSpPr/>
          <p:nvPr/>
        </p:nvGrpSpPr>
        <p:grpSpPr>
          <a:xfrm>
            <a:off x="671512" y="2760662"/>
            <a:ext cx="8328025" cy="1639887"/>
            <a:chOff x="423" y="1739"/>
            <a:chExt cx="5246" cy="1033"/>
          </a:xfrm>
        </p:grpSpPr>
        <p:sp>
          <p:nvSpPr>
            <p:cNvPr id="451" name="Google Shape;451;p33"/>
            <p:cNvSpPr txBox="1"/>
            <p:nvPr/>
          </p:nvSpPr>
          <p:spPr>
            <a:xfrm>
              <a:off x="423" y="2522"/>
              <a:ext cx="5246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is HIGH only when the two inputs are at the same level.</a:t>
              </a:r>
              <a:endParaRPr/>
            </a:p>
          </p:txBody>
        </p:sp>
        <p:sp>
          <p:nvSpPr>
            <p:cNvPr id="452" name="Google Shape;452;p33"/>
            <p:cNvSpPr txBox="1"/>
            <p:nvPr/>
          </p:nvSpPr>
          <p:spPr>
            <a:xfrm>
              <a:off x="1188" y="2275"/>
              <a:ext cx="4127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XNOR</a:t>
              </a:r>
              <a:r>
                <a:rPr lang="en-US"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represents inverse of the 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operation.</a:t>
              </a:r>
              <a:endParaRPr/>
            </a:p>
          </p:txBody>
        </p:sp>
        <p:sp>
          <p:nvSpPr>
            <p:cNvPr id="453" name="Google Shape;453;p33"/>
            <p:cNvSpPr txBox="1"/>
            <p:nvPr/>
          </p:nvSpPr>
          <p:spPr>
            <a:xfrm>
              <a:off x="4625" y="2017"/>
              <a:ext cx="83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graphicFrame>
          <p:nvGraphicFramePr>
            <p:cNvPr id="454" name="Google Shape;454;p33"/>
            <p:cNvGraphicFramePr>
              <a:graphicFrameLocks noSelect="1"/>
            </p:cNvGraphicFramePr>
            <p:nvPr/>
          </p:nvGraphicFramePr>
          <p:xfrm>
            <a:off x="5078" y="2043"/>
            <a:ext cx="155" cy="185"/>
          </p:xfrm>
          <a:graphic>
            <a:graphicData uri="http://schemas.openxmlformats.org/presentationml/2006/ole">
              <p:oleObj spid="_x0000_m75778" r:id="rId5" imgW="0" imgH="0" progId="">
                <p:embed/>
              </p:oleObj>
            </a:graphicData>
          </a:graphic>
        </p:graphicFrame>
        <p:sp>
          <p:nvSpPr>
            <p:cNvPr id="455" name="Google Shape;455;p33"/>
            <p:cNvSpPr txBox="1"/>
            <p:nvPr/>
          </p:nvSpPr>
          <p:spPr>
            <a:xfrm>
              <a:off x="593" y="2023"/>
              <a:ext cx="4089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shorthand way indicate the 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output expression is:</a:t>
              </a:r>
              <a:endParaRPr/>
            </a:p>
          </p:txBody>
        </p:sp>
        <p:cxnSp>
          <p:nvCxnSpPr>
            <p:cNvPr id="456" name="Google Shape;456;p33"/>
            <p:cNvCxnSpPr/>
            <p:nvPr/>
          </p:nvCxnSpPr>
          <p:spPr>
            <a:xfrm>
              <a:off x="4968" y="2046"/>
              <a:ext cx="39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457" name="Google Shape;457;p33"/>
            <p:cNvGrpSpPr/>
            <p:nvPr/>
          </p:nvGrpSpPr>
          <p:grpSpPr>
            <a:xfrm>
              <a:off x="423" y="1739"/>
              <a:ext cx="5246" cy="250"/>
              <a:chOff x="423" y="1739"/>
              <a:chExt cx="5246" cy="250"/>
            </a:xfrm>
          </p:grpSpPr>
          <p:sp>
            <p:nvSpPr>
              <p:cNvPr id="458" name="Google Shape;458;p33"/>
              <p:cNvSpPr txBox="1"/>
              <p:nvPr/>
            </p:nvSpPr>
            <p:spPr>
              <a:xfrm>
                <a:off x="423" y="1739"/>
                <a:ext cx="52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 </a:t>
                </a:r>
                <a:r>
                  <a:rPr lang="en-US" sz="20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XNOR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gate has only 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two 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inputs, combined so that </a:t>
                </a:r>
                <a:r>
                  <a:rPr lang="en-US" sz="20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AB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en-US" sz="2000" b="0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AB</a:t>
                </a: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/>
              </a:p>
            </p:txBody>
          </p:sp>
          <p:cxnSp>
            <p:nvCxnSpPr>
              <p:cNvPr id="459" name="Google Shape;459;p33"/>
              <p:cNvCxnSpPr/>
              <p:nvPr/>
            </p:nvCxnSpPr>
            <p:spPr>
              <a:xfrm>
                <a:off x="5288" y="1778"/>
                <a:ext cx="10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33"/>
              <p:cNvCxnSpPr/>
              <p:nvPr/>
            </p:nvCxnSpPr>
            <p:spPr>
              <a:xfrm>
                <a:off x="5159" y="1779"/>
                <a:ext cx="10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grpSp>
        <p:nvGrpSpPr>
          <p:cNvPr id="467" name="Google Shape;467;p34"/>
          <p:cNvGrpSpPr/>
          <p:nvPr/>
        </p:nvGrpSpPr>
        <p:grpSpPr>
          <a:xfrm>
            <a:off x="709612" y="914400"/>
            <a:ext cx="8289925" cy="5084762"/>
            <a:chOff x="447" y="576"/>
            <a:chExt cx="5222" cy="3203"/>
          </a:xfrm>
        </p:grpSpPr>
        <p:pic>
          <p:nvPicPr>
            <p:cNvPr id="468" name="Google Shape;468;p34" descr="ta04_004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92" y="576"/>
              <a:ext cx="1977" cy="3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34"/>
            <p:cNvSpPr txBox="1"/>
            <p:nvPr/>
          </p:nvSpPr>
          <p:spPr>
            <a:xfrm>
              <a:off x="826" y="1121"/>
              <a:ext cx="2481" cy="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Truth table and circuit for detecting equality of two-bit binary numbers.</a:t>
              </a:r>
              <a:endParaRPr/>
            </a:p>
          </p:txBody>
        </p:sp>
        <p:pic>
          <p:nvPicPr>
            <p:cNvPr id="470" name="Google Shape;470;p34" descr="fg04_00000_AAGTNNV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7" y="2192"/>
              <a:ext cx="3168" cy="10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4-6 Exclusive OR and Exclusive NOR Circuits</a:t>
            </a:r>
            <a:endParaRPr/>
          </a:p>
        </p:txBody>
      </p:sp>
      <p:grpSp>
        <p:nvGrpSpPr>
          <p:cNvPr id="477" name="Google Shape;477;p35"/>
          <p:cNvGrpSpPr/>
          <p:nvPr/>
        </p:nvGrpSpPr>
        <p:grpSpPr>
          <a:xfrm>
            <a:off x="614362" y="665162"/>
            <a:ext cx="8426450" cy="5621337"/>
            <a:chOff x="387" y="419"/>
            <a:chExt cx="5308" cy="3541"/>
          </a:xfrm>
        </p:grpSpPr>
        <p:sp>
          <p:nvSpPr>
            <p:cNvPr id="478" name="Google Shape;478;p35"/>
            <p:cNvSpPr txBox="1"/>
            <p:nvPr/>
          </p:nvSpPr>
          <p:spPr>
            <a:xfrm>
              <a:off x="3188" y="1469"/>
              <a:ext cx="2481" cy="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an </a:t>
              </a: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XNOR</a:t>
              </a:r>
              <a:r>
                <a:rPr lang="en-US" sz="2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gate may be used to simplify circuit implementation.</a:t>
              </a:r>
              <a:endParaRPr/>
            </a:p>
          </p:txBody>
        </p:sp>
        <p:pic>
          <p:nvPicPr>
            <p:cNvPr id="479" name="Google Shape;479;p35" descr="fg04_0240b_AAGTNNU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1" y="2522"/>
              <a:ext cx="4264" cy="1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35" descr="fg04_0240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" y="419"/>
              <a:ext cx="4055" cy="20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4-7 Parity Generator and Checker</a:t>
            </a:r>
            <a:endParaRPr/>
          </a:p>
        </p:txBody>
      </p:sp>
      <p:sp>
        <p:nvSpPr>
          <p:cNvPr id="487" name="Google Shape;487;p36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84788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XOR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XNOR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gates are useful in circuits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parity generation and checking.</a:t>
            </a:r>
            <a:endParaRPr/>
          </a:p>
        </p:txBody>
      </p:sp>
      <p:grpSp>
        <p:nvGrpSpPr>
          <p:cNvPr id="488" name="Google Shape;488;p36"/>
          <p:cNvGrpSpPr/>
          <p:nvPr/>
        </p:nvGrpSpPr>
        <p:grpSpPr>
          <a:xfrm>
            <a:off x="890587" y="1770062"/>
            <a:ext cx="7237412" cy="4581525"/>
            <a:chOff x="561" y="1115"/>
            <a:chExt cx="4559" cy="2886"/>
          </a:xfrm>
        </p:grpSpPr>
        <p:pic>
          <p:nvPicPr>
            <p:cNvPr id="489" name="Google Shape;489;p36" descr="fg04_0250a_AAGTNNX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1" y="1115"/>
              <a:ext cx="4559" cy="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6" descr="fg04_0250b_AAGTNNX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1" y="2700"/>
              <a:ext cx="4232" cy="1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496" name="Google Shape;496;p3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4-8 Enable/Disable Circuits</a:t>
            </a:r>
            <a:endParaRPr/>
          </a:p>
        </p:txBody>
      </p:sp>
      <p:sp>
        <p:nvSpPr>
          <p:cNvPr id="497" name="Google Shape;497;p3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61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Situations requiring enable/disable circuits occur frequently in digital circuit design.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circuit is </a:t>
            </a:r>
            <a:r>
              <a:rPr lang="en-US" sz="25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enabled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when it </a:t>
            </a:r>
            <a:r>
              <a:rPr lang="en-US" sz="25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passage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an input signal to the output.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circuit is </a:t>
            </a:r>
            <a:r>
              <a:rPr lang="en-US" sz="25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disabled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when it </a:t>
            </a:r>
            <a:r>
              <a:rPr lang="en-US" sz="25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prevents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passage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an input signal to the output.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4-8 Enable/Disable Circuits</a:t>
            </a:r>
            <a:endParaRPr/>
          </a:p>
        </p:txBody>
      </p:sp>
      <p:pic>
        <p:nvPicPr>
          <p:cNvPr id="504" name="Google Shape;504;p38" descr="fg04_0260a_AAGTNNW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1658937"/>
            <a:ext cx="8039100" cy="103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8" descr="fg04_0260b_AAGTNNW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62" y="2779712"/>
            <a:ext cx="7851775" cy="103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8" descr="fg04_0260c_AAGTNNW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512" y="3946525"/>
            <a:ext cx="7851775" cy="10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8" descr="fg04_0260d_AAGTNNW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" y="5238750"/>
            <a:ext cx="7851775" cy="1014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38"/>
          <p:cNvGrpSpPr/>
          <p:nvPr/>
        </p:nvGrpSpPr>
        <p:grpSpPr>
          <a:xfrm>
            <a:off x="1873250" y="731837"/>
            <a:ext cx="5583237" cy="685800"/>
            <a:chOff x="1180" y="461"/>
            <a:chExt cx="3517" cy="432"/>
          </a:xfrm>
        </p:grpSpPr>
        <p:pic>
          <p:nvPicPr>
            <p:cNvPr id="509" name="Google Shape;509;p38" descr="fg04_0260x1_AAGTNNW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80" y="461"/>
              <a:ext cx="912" cy="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38" descr="fg04_0260x2_AAGTNNW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795" y="461"/>
              <a:ext cx="902" cy="4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16" name="Google Shape;516;p3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4-8 Enable/Disable Circuits</a:t>
            </a:r>
            <a:endParaRPr/>
          </a:p>
        </p:txBody>
      </p:sp>
      <p:sp>
        <p:nvSpPr>
          <p:cNvPr id="517" name="Google Shape;517;p39"/>
          <p:cNvSpPr txBox="1"/>
          <p:nvPr/>
        </p:nvSpPr>
        <p:spPr>
          <a:xfrm>
            <a:off x="520700" y="733425"/>
            <a:ext cx="85185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logic circuit that will allow a signal to pass to output only when control inputs </a:t>
            </a:r>
            <a:r>
              <a:rPr lang="en-US" sz="25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5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both HIGH.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Otherwise, output will stay LOW.</a:t>
            </a:r>
            <a:endParaRPr/>
          </a:p>
        </p:txBody>
      </p:sp>
      <p:pic>
        <p:nvPicPr>
          <p:cNvPr id="518" name="Google Shape;518;p39" descr="fg04_0270a_AAGTNNZ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812" y="2520950"/>
            <a:ext cx="5969000" cy="1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 Sum-of-Products Form</a:t>
            </a:r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Sum-of-products (SOP)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expression will appear as two or more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terms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 together.</a:t>
            </a:r>
            <a:endParaRPr/>
          </a:p>
        </p:txBody>
      </p:sp>
      <p:pic>
        <p:nvPicPr>
          <p:cNvPr id="91" name="Google Shape;91;p4" descr="ua04_00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0875" y="2027237"/>
            <a:ext cx="5589587" cy="195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4-8 Enable/Disable Circuits</a:t>
            </a:r>
            <a:endParaRPr/>
          </a:p>
        </p:txBody>
      </p:sp>
      <p:sp>
        <p:nvSpPr>
          <p:cNvPr id="525" name="Google Shape;525;p40"/>
          <p:cNvSpPr txBox="1"/>
          <p:nvPr/>
        </p:nvSpPr>
        <p:spPr>
          <a:xfrm>
            <a:off x="520700" y="733425"/>
            <a:ext cx="85185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logic circuit that will allow a signal to pass to output only when one, but </a:t>
            </a:r>
            <a:r>
              <a:rPr lang="en-US" sz="25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both control inputs are HIGH.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Otherwise, output will stay HIGH.</a:t>
            </a:r>
            <a:endParaRPr/>
          </a:p>
        </p:txBody>
      </p:sp>
      <p:pic>
        <p:nvPicPr>
          <p:cNvPr id="526" name="Google Shape;526;p40" descr="fg04_0270b_AAGTNNZ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212" y="2232025"/>
            <a:ext cx="8153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4-8 Enable/Disable Circuits</a:t>
            </a:r>
            <a:endParaRPr/>
          </a:p>
        </p:txBody>
      </p:sp>
      <p:pic>
        <p:nvPicPr>
          <p:cNvPr id="533" name="Google Shape;533;p41" descr="fg04_00000_AAGTNNY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12" y="2955925"/>
            <a:ext cx="7605712" cy="236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1"/>
          <p:cNvGrpSpPr/>
          <p:nvPr/>
        </p:nvGrpSpPr>
        <p:grpSpPr>
          <a:xfrm>
            <a:off x="520700" y="733425"/>
            <a:ext cx="8575675" cy="1727200"/>
            <a:chOff x="328" y="462"/>
            <a:chExt cx="5402" cy="1088"/>
          </a:xfrm>
        </p:grpSpPr>
        <p:sp>
          <p:nvSpPr>
            <p:cNvPr id="535" name="Google Shape;535;p41"/>
            <p:cNvSpPr txBox="1"/>
            <p:nvPr/>
          </p:nvSpPr>
          <p:spPr>
            <a:xfrm>
              <a:off x="328" y="462"/>
              <a:ext cx="5366" cy="1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logic circuit with input signal </a:t>
              </a:r>
              <a:r>
                <a:rPr lang="en-US" sz="2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control</a:t>
              </a:r>
              <a:b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</a:t>
              </a:r>
              <a:r>
                <a:rPr lang="en-US" sz="2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and outputs </a:t>
              </a:r>
              <a:r>
                <a:rPr lang="en-US" sz="2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Y, </a:t>
              </a: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which operates as:</a:t>
              </a:r>
              <a:endParaRPr/>
            </a:p>
          </p:txBody>
        </p:sp>
        <p:sp>
          <p:nvSpPr>
            <p:cNvPr id="536" name="Google Shape;536;p41"/>
            <p:cNvSpPr txBox="1"/>
            <p:nvPr/>
          </p:nvSpPr>
          <p:spPr>
            <a:xfrm>
              <a:off x="364" y="1044"/>
              <a:ext cx="5366" cy="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When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1, output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will follow input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and output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will be 0.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When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0, output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will be 0, and output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will follow input </a:t>
              </a:r>
              <a:r>
                <a:rPr lang="en-US" sz="20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42" name="Google Shape;542;p4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543" name="Google Shape;543;p42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 “chips” consist of resistors, diodes &amp; transistors fabricated on a piece of semiconductor material called a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substrate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544" name="Google Shape;544;p42"/>
          <p:cNvGrpSpPr/>
          <p:nvPr/>
        </p:nvGrpSpPr>
        <p:grpSpPr>
          <a:xfrm>
            <a:off x="652462" y="2351087"/>
            <a:ext cx="8205787" cy="3522662"/>
            <a:chOff x="411" y="1481"/>
            <a:chExt cx="5169" cy="2219"/>
          </a:xfrm>
        </p:grpSpPr>
        <p:sp>
          <p:nvSpPr>
            <p:cNvPr id="545" name="Google Shape;545;p42"/>
            <p:cNvSpPr txBox="1"/>
            <p:nvPr/>
          </p:nvSpPr>
          <p:spPr>
            <a:xfrm>
              <a:off x="411" y="1481"/>
              <a:ext cx="5169" cy="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Digital ICs are often categorized by complexity,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according to the number of logic gates on the substrate.</a:t>
              </a:r>
              <a:endParaRPr/>
            </a:p>
          </p:txBody>
        </p:sp>
        <p:pic>
          <p:nvPicPr>
            <p:cNvPr id="546" name="Google Shape;546;p42" descr="ta04_005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2" y="2009"/>
              <a:ext cx="3769" cy="16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dual-in-line package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DIP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contains two parallel rows of pins.  </a:t>
            </a:r>
            <a:endParaRPr/>
          </a:p>
        </p:txBody>
      </p:sp>
      <p:grpSp>
        <p:nvGrpSpPr>
          <p:cNvPr id="554" name="Google Shape;554;p43"/>
          <p:cNvGrpSpPr/>
          <p:nvPr/>
        </p:nvGrpSpPr>
        <p:grpSpPr>
          <a:xfrm>
            <a:off x="823912" y="1819275"/>
            <a:ext cx="7783512" cy="3821112"/>
            <a:chOff x="519" y="1548"/>
            <a:chExt cx="4903" cy="2407"/>
          </a:xfrm>
        </p:grpSpPr>
        <p:pic>
          <p:nvPicPr>
            <p:cNvPr id="555" name="Google Shape;555;p43" descr="fg04_0290z_AAGTNOC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5" y="1548"/>
              <a:ext cx="2407" cy="2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43"/>
            <p:cNvSpPr txBox="1"/>
            <p:nvPr/>
          </p:nvSpPr>
          <p:spPr>
            <a:xfrm>
              <a:off x="519" y="2531"/>
              <a:ext cx="2232" cy="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DIP is probably the most common digital IC package found in older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digital equipment.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563" name="Google Shape;563;p4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23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Pins are numbered counterclockwise, viewed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top of the package, with respect to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identifying notch or dot at one end.</a:t>
            </a:r>
            <a:endParaRPr/>
          </a:p>
        </p:txBody>
      </p:sp>
      <p:grpSp>
        <p:nvGrpSpPr>
          <p:cNvPr id="564" name="Google Shape;564;p44"/>
          <p:cNvGrpSpPr/>
          <p:nvPr/>
        </p:nvGrpSpPr>
        <p:grpSpPr>
          <a:xfrm>
            <a:off x="1376362" y="2349500"/>
            <a:ext cx="5972175" cy="3598862"/>
            <a:chOff x="867" y="1546"/>
            <a:chExt cx="3762" cy="2267"/>
          </a:xfrm>
        </p:grpSpPr>
        <p:sp>
          <p:nvSpPr>
            <p:cNvPr id="565" name="Google Shape;565;p44"/>
            <p:cNvSpPr txBox="1"/>
            <p:nvPr/>
          </p:nvSpPr>
          <p:spPr>
            <a:xfrm>
              <a:off x="1959" y="3371"/>
              <a:ext cx="2232" cy="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Shown is a 14-pin DIP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that measures .75” x .25”.</a:t>
              </a:r>
              <a:endParaRPr/>
            </a:p>
          </p:txBody>
        </p:sp>
        <p:pic>
          <p:nvPicPr>
            <p:cNvPr id="566" name="Google Shape;566;p44" descr="fg04_0290x_AAGTNOC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7" y="1546"/>
              <a:ext cx="3762" cy="17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23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actual silicon chip is much smaller than the DIP—typically about 0.05” square.</a:t>
            </a:r>
            <a:endParaRPr/>
          </a:p>
        </p:txBody>
      </p:sp>
      <p:grpSp>
        <p:nvGrpSpPr>
          <p:cNvPr id="574" name="Google Shape;574;p45"/>
          <p:cNvGrpSpPr/>
          <p:nvPr/>
        </p:nvGrpSpPr>
        <p:grpSpPr>
          <a:xfrm>
            <a:off x="671512" y="1843087"/>
            <a:ext cx="8259762" cy="4181475"/>
            <a:chOff x="423" y="1161"/>
            <a:chExt cx="5203" cy="2634"/>
          </a:xfrm>
        </p:grpSpPr>
        <p:pic>
          <p:nvPicPr>
            <p:cNvPr id="575" name="Google Shape;575;p45" descr="fg04_0290y_AAGTNOC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6" y="1161"/>
              <a:ext cx="4070" cy="2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45"/>
            <p:cNvSpPr txBox="1"/>
            <p:nvPr/>
          </p:nvSpPr>
          <p:spPr>
            <a:xfrm>
              <a:off x="423" y="2969"/>
              <a:ext cx="2160" cy="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silicon chip is connected to the pins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of the DIP by very fine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(1- mil) wires.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82" name="Google Shape;582;p4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583" name="Google Shape;583;p46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PLCC is one of many packages common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modern digital circuits.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type uses J-shaped leads which curl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IC.</a:t>
            </a:r>
            <a:endParaRPr/>
          </a:p>
        </p:txBody>
      </p:sp>
      <p:grpSp>
        <p:nvGrpSpPr>
          <p:cNvPr id="584" name="Google Shape;584;p46"/>
          <p:cNvGrpSpPr/>
          <p:nvPr/>
        </p:nvGrpSpPr>
        <p:grpSpPr>
          <a:xfrm>
            <a:off x="2362200" y="2841625"/>
            <a:ext cx="4437062" cy="3282950"/>
            <a:chOff x="1488" y="1676"/>
            <a:chExt cx="2795" cy="2068"/>
          </a:xfrm>
        </p:grpSpPr>
        <p:pic>
          <p:nvPicPr>
            <p:cNvPr id="585" name="Google Shape;585;p46" descr="fg04_00000_AAGTNOB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0" y="1676"/>
              <a:ext cx="2783" cy="2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6"/>
            <p:cNvSpPr txBox="1"/>
            <p:nvPr/>
          </p:nvSpPr>
          <p:spPr>
            <a:xfrm>
              <a:off x="2784" y="3600"/>
              <a:ext cx="276" cy="1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7" name="Google Shape;587;p46"/>
            <p:cNvSpPr txBox="1"/>
            <p:nvPr/>
          </p:nvSpPr>
          <p:spPr>
            <a:xfrm>
              <a:off x="1488" y="1676"/>
              <a:ext cx="2784" cy="1876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594" name="Google Shape;594;p4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345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ICs are also categorized by the type of components used in their circuits.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Bipolar ICs use NPN and PNP transistors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Unipolar ICs use FET transistors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00" name="Google Shape;600;p4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601" name="Google Shape;601;p48"/>
          <p:cNvSpPr txBox="1">
            <a:spLocks noGrp="1"/>
          </p:cNvSpPr>
          <p:nvPr>
            <p:ph type="body" idx="1"/>
          </p:nvPr>
        </p:nvSpPr>
        <p:spPr>
          <a:xfrm>
            <a:off x="520700" y="1143000"/>
            <a:ext cx="8478837" cy="56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transistor-transistor logic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TTL) family</a:t>
            </a:r>
            <a:b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consists of subfamilies shown here:</a:t>
            </a:r>
            <a:endParaRPr/>
          </a:p>
        </p:txBody>
      </p:sp>
      <p:pic>
        <p:nvPicPr>
          <p:cNvPr id="602" name="Google Shape;602;p48" descr="ta04_00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12" y="2082800"/>
            <a:ext cx="72802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8"/>
          <p:cNvSpPr txBox="1"/>
          <p:nvPr/>
        </p:nvSpPr>
        <p:spPr>
          <a:xfrm>
            <a:off x="595312" y="4565650"/>
            <a:ext cx="8328025" cy="13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Differences between the TTL devices is limited to electrical characteristics such as power dissipation &amp; switching speed.</a:t>
            </a:r>
            <a:b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 layout and logic operations are the same.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09" name="Google Shape;609;p4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grpSp>
        <p:nvGrpSpPr>
          <p:cNvPr id="610" name="Google Shape;610;p49"/>
          <p:cNvGrpSpPr/>
          <p:nvPr/>
        </p:nvGrpSpPr>
        <p:grpSpPr>
          <a:xfrm>
            <a:off x="1323975" y="1389062"/>
            <a:ext cx="7542212" cy="4579937"/>
            <a:chOff x="834" y="875"/>
            <a:chExt cx="4751" cy="2885"/>
          </a:xfrm>
        </p:grpSpPr>
        <p:pic>
          <p:nvPicPr>
            <p:cNvPr id="611" name="Google Shape;611;p49" descr="fg04_0300a_AAGTNOA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88" y="875"/>
              <a:ext cx="3497" cy="2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49"/>
            <p:cNvSpPr txBox="1"/>
            <p:nvPr/>
          </p:nvSpPr>
          <p:spPr>
            <a:xfrm>
              <a:off x="834" y="2991"/>
              <a:ext cx="1084" cy="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TTL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INVERTER</a:t>
              </a:r>
              <a:endParaRPr/>
            </a:p>
          </p:txBody>
        </p:sp>
      </p:grpSp>
      <p:sp>
        <p:nvSpPr>
          <p:cNvPr id="613" name="Google Shape;613;p49"/>
          <p:cNvSpPr txBox="1">
            <a:spLocks noGrp="1"/>
          </p:cNvSpPr>
          <p:nvPr>
            <p:ph type="body" idx="1"/>
          </p:nvPr>
        </p:nvSpPr>
        <p:spPr>
          <a:xfrm>
            <a:off x="195262" y="2816225"/>
            <a:ext cx="3960812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(V</a:t>
            </a:r>
            <a:r>
              <a:rPr lang="en-US" sz="2000" b="1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 connections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required for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 operation.</a:t>
            </a:r>
            <a:endParaRPr/>
          </a:p>
        </p:txBody>
      </p:sp>
      <p:sp>
        <p:nvSpPr>
          <p:cNvPr id="614" name="Google Shape;614;p49"/>
          <p:cNvSpPr txBox="1"/>
          <p:nvPr/>
        </p:nvSpPr>
        <p:spPr>
          <a:xfrm>
            <a:off x="1689100" y="730250"/>
            <a:ext cx="486886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0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TTL devices is normally +5 V.</a:t>
            </a:r>
            <a:endParaRPr/>
          </a:p>
        </p:txBody>
      </p:sp>
      <p:grpSp>
        <p:nvGrpSpPr>
          <p:cNvPr id="615" name="Google Shape;615;p49"/>
          <p:cNvGrpSpPr/>
          <p:nvPr/>
        </p:nvGrpSpPr>
        <p:grpSpPr>
          <a:xfrm>
            <a:off x="1027112" y="3502025"/>
            <a:ext cx="6962775" cy="2670175"/>
            <a:chOff x="647" y="2206"/>
            <a:chExt cx="4386" cy="1682"/>
          </a:xfrm>
        </p:grpSpPr>
        <p:cxnSp>
          <p:nvCxnSpPr>
            <p:cNvPr id="616" name="Google Shape;616;p49"/>
            <p:cNvCxnSpPr/>
            <p:nvPr/>
          </p:nvCxnSpPr>
          <p:spPr>
            <a:xfrm>
              <a:off x="647" y="2206"/>
              <a:ext cx="0" cy="146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617" name="Google Shape;617;p49"/>
            <p:cNvGrpSpPr/>
            <p:nvPr/>
          </p:nvGrpSpPr>
          <p:grpSpPr>
            <a:xfrm>
              <a:off x="650" y="3467"/>
              <a:ext cx="4383" cy="421"/>
              <a:chOff x="660" y="3467"/>
              <a:chExt cx="4383" cy="421"/>
            </a:xfrm>
          </p:grpSpPr>
          <p:sp>
            <p:nvSpPr>
              <p:cNvPr id="618" name="Google Shape;618;p49"/>
              <p:cNvSpPr txBox="1"/>
              <p:nvPr/>
            </p:nvSpPr>
            <p:spPr>
              <a:xfrm flipH="1">
                <a:off x="4224" y="3467"/>
                <a:ext cx="819" cy="421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619" name="Google Shape;619;p49"/>
              <p:cNvCxnSpPr/>
              <p:nvPr/>
            </p:nvCxnSpPr>
            <p:spPr>
              <a:xfrm>
                <a:off x="660" y="3675"/>
                <a:ext cx="356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0" name="Google Shape;620;p49"/>
          <p:cNvGrpSpPr/>
          <p:nvPr/>
        </p:nvGrpSpPr>
        <p:grpSpPr>
          <a:xfrm>
            <a:off x="1271587" y="1246187"/>
            <a:ext cx="3033712" cy="1609725"/>
            <a:chOff x="801" y="785"/>
            <a:chExt cx="1911" cy="1014"/>
          </a:xfrm>
        </p:grpSpPr>
        <p:sp>
          <p:nvSpPr>
            <p:cNvPr id="621" name="Google Shape;621;p49"/>
            <p:cNvSpPr txBox="1"/>
            <p:nvPr/>
          </p:nvSpPr>
          <p:spPr>
            <a:xfrm flipH="1">
              <a:off x="2088" y="785"/>
              <a:ext cx="624" cy="48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22" name="Google Shape;622;p49"/>
            <p:cNvCxnSpPr/>
            <p:nvPr/>
          </p:nvCxnSpPr>
          <p:spPr>
            <a:xfrm>
              <a:off x="801" y="1025"/>
              <a:ext cx="128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23" name="Google Shape;623;p49"/>
            <p:cNvCxnSpPr/>
            <p:nvPr/>
          </p:nvCxnSpPr>
          <p:spPr>
            <a:xfrm rot="10800000">
              <a:off x="801" y="1025"/>
              <a:ext cx="0" cy="7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 product-of-sums (POS) Form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product-of-sums (POS)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consists of two or more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terms (sums)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 together.</a:t>
            </a:r>
            <a:endParaRPr/>
          </a:p>
        </p:txBody>
      </p:sp>
      <p:pic>
        <p:nvPicPr>
          <p:cNvPr id="99" name="Google Shape;99;p5" descr="ua04_00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362" y="2147887"/>
            <a:ext cx="6645275" cy="18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29" name="Google Shape;629;p5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630" name="Google Shape;630;p50"/>
          <p:cNvSpPr txBox="1">
            <a:spLocks noGrp="1"/>
          </p:cNvSpPr>
          <p:nvPr>
            <p:ph type="body" idx="1"/>
          </p:nvPr>
        </p:nvSpPr>
        <p:spPr>
          <a:xfrm>
            <a:off x="520700" y="777875"/>
            <a:ext cx="82296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Complimentary Metal-Oxide Semiconductor (CMOS) family consists of several series</a:t>
            </a:r>
            <a:endParaRPr/>
          </a:p>
        </p:txBody>
      </p:sp>
      <p:pic>
        <p:nvPicPr>
          <p:cNvPr id="631" name="Google Shape;631;p50" descr="ta04_007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737" y="1670050"/>
            <a:ext cx="738505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0"/>
          <p:cNvSpPr txBox="1"/>
          <p:nvPr/>
        </p:nvSpPr>
        <p:spPr>
          <a:xfrm>
            <a:off x="520700" y="5378450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CMOS devices perform the same function as, but are not</a:t>
            </a:r>
            <a:b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necessarily pin for pin compatible with TTL devices.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38" name="Google Shape;638;p51"/>
          <p:cNvSpPr txBox="1">
            <a:spLocks noGrp="1"/>
          </p:cNvSpPr>
          <p:nvPr>
            <p:ph type="body" idx="1"/>
          </p:nvPr>
        </p:nvSpPr>
        <p:spPr>
          <a:xfrm>
            <a:off x="5211762" y="939800"/>
            <a:ext cx="3960812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(V</a:t>
            </a:r>
            <a:r>
              <a:rPr lang="en-US" sz="2000" b="1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 connections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required for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 operation.</a:t>
            </a:r>
            <a:endParaRPr/>
          </a:p>
        </p:txBody>
      </p:sp>
      <p:sp>
        <p:nvSpPr>
          <p:cNvPr id="639" name="Google Shape;639;p5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grpSp>
        <p:nvGrpSpPr>
          <p:cNvPr id="640" name="Google Shape;640;p51"/>
          <p:cNvGrpSpPr/>
          <p:nvPr/>
        </p:nvGrpSpPr>
        <p:grpSpPr>
          <a:xfrm>
            <a:off x="519112" y="828675"/>
            <a:ext cx="8181975" cy="5448300"/>
            <a:chOff x="327" y="522"/>
            <a:chExt cx="5154" cy="3432"/>
          </a:xfrm>
        </p:grpSpPr>
        <p:pic>
          <p:nvPicPr>
            <p:cNvPr id="641" name="Google Shape;641;p51" descr="fg04_0300b_AAGTNOA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" y="522"/>
              <a:ext cx="3297" cy="3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51"/>
            <p:cNvSpPr txBox="1"/>
            <p:nvPr/>
          </p:nvSpPr>
          <p:spPr>
            <a:xfrm>
              <a:off x="3797" y="2224"/>
              <a:ext cx="1684" cy="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CMOS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INVERTER</a:t>
              </a:r>
              <a:endParaRPr/>
            </a:p>
          </p:txBody>
        </p:sp>
      </p:grpSp>
      <p:sp>
        <p:nvSpPr>
          <p:cNvPr id="643" name="Google Shape;643;p51"/>
          <p:cNvSpPr txBox="1"/>
          <p:nvPr/>
        </p:nvSpPr>
        <p:spPr>
          <a:xfrm>
            <a:off x="671512" y="684212"/>
            <a:ext cx="290671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0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CMOS</a:t>
            </a:r>
            <a:b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 can be</a:t>
            </a:r>
            <a:b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+3 to +18 V.</a:t>
            </a:r>
            <a:endParaRPr/>
          </a:p>
        </p:txBody>
      </p:sp>
      <p:grpSp>
        <p:nvGrpSpPr>
          <p:cNvPr id="644" name="Google Shape;644;p51"/>
          <p:cNvGrpSpPr/>
          <p:nvPr/>
        </p:nvGrpSpPr>
        <p:grpSpPr>
          <a:xfrm>
            <a:off x="3648075" y="762000"/>
            <a:ext cx="2486025" cy="762000"/>
            <a:chOff x="2298" y="480"/>
            <a:chExt cx="1566" cy="480"/>
          </a:xfrm>
        </p:grpSpPr>
        <p:sp>
          <p:nvSpPr>
            <p:cNvPr id="645" name="Google Shape;645;p51"/>
            <p:cNvSpPr txBox="1"/>
            <p:nvPr/>
          </p:nvSpPr>
          <p:spPr>
            <a:xfrm>
              <a:off x="2298" y="480"/>
              <a:ext cx="624" cy="48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46" name="Google Shape;646;p51"/>
            <p:cNvCxnSpPr/>
            <p:nvPr/>
          </p:nvCxnSpPr>
          <p:spPr>
            <a:xfrm rot="10800000">
              <a:off x="2922" y="720"/>
              <a:ext cx="94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647" name="Google Shape;647;p51"/>
          <p:cNvGrpSpPr/>
          <p:nvPr/>
        </p:nvGrpSpPr>
        <p:grpSpPr>
          <a:xfrm>
            <a:off x="3829050" y="1460500"/>
            <a:ext cx="4946650" cy="4864100"/>
            <a:chOff x="2412" y="892"/>
            <a:chExt cx="3116" cy="3092"/>
          </a:xfrm>
        </p:grpSpPr>
        <p:cxnSp>
          <p:nvCxnSpPr>
            <p:cNvPr id="648" name="Google Shape;648;p51"/>
            <p:cNvCxnSpPr/>
            <p:nvPr/>
          </p:nvCxnSpPr>
          <p:spPr>
            <a:xfrm>
              <a:off x="5360" y="892"/>
              <a:ext cx="16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649" name="Google Shape;649;p51"/>
            <p:cNvGrpSpPr/>
            <p:nvPr/>
          </p:nvGrpSpPr>
          <p:grpSpPr>
            <a:xfrm>
              <a:off x="2412" y="892"/>
              <a:ext cx="3116" cy="3092"/>
              <a:chOff x="2412" y="892"/>
              <a:chExt cx="3116" cy="3092"/>
            </a:xfrm>
          </p:grpSpPr>
          <p:sp>
            <p:nvSpPr>
              <p:cNvPr id="650" name="Google Shape;650;p51"/>
              <p:cNvSpPr txBox="1"/>
              <p:nvPr/>
            </p:nvSpPr>
            <p:spPr>
              <a:xfrm>
                <a:off x="2412" y="3462"/>
                <a:ext cx="954" cy="522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651" name="Google Shape;651;p51"/>
              <p:cNvCxnSpPr/>
              <p:nvPr/>
            </p:nvCxnSpPr>
            <p:spPr>
              <a:xfrm>
                <a:off x="5528" y="892"/>
                <a:ext cx="0" cy="284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51"/>
              <p:cNvCxnSpPr/>
              <p:nvPr/>
            </p:nvCxnSpPr>
            <p:spPr>
              <a:xfrm rot="10800000">
                <a:off x="3368" y="3738"/>
                <a:ext cx="216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58" name="Google Shape;658;p5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659" name="Google Shape;659;p52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 not connected are said to be floating.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 TTL input acts like a logic 1. 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Voltage measurement may appear </a:t>
            </a:r>
            <a:r>
              <a:rPr lang="en-US" sz="23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indeterminate,</a:t>
            </a: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 device behaves as if there is a 1 on the</a:t>
            </a:r>
            <a:b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 input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 CMOS inputs can cause overheating and damage to the device. 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ICs have protection circuits built in.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 practice is to tie all unused inputs.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Either high or low.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65" name="Google Shape;665;p5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666" name="Google Shape;666;p5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89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Voltages in the </a:t>
            </a:r>
            <a:r>
              <a:rPr lang="en-US" sz="2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indeterminate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range provide unpredictable results and should be avoided.</a:t>
            </a:r>
            <a:endParaRPr/>
          </a:p>
        </p:txBody>
      </p:sp>
      <p:grpSp>
        <p:nvGrpSpPr>
          <p:cNvPr id="667" name="Google Shape;667;p53"/>
          <p:cNvGrpSpPr/>
          <p:nvPr/>
        </p:nvGrpSpPr>
        <p:grpSpPr>
          <a:xfrm>
            <a:off x="1357312" y="2043112"/>
            <a:ext cx="6845300" cy="4041775"/>
            <a:chOff x="855" y="1287"/>
            <a:chExt cx="4312" cy="2546"/>
          </a:xfrm>
        </p:grpSpPr>
        <p:grpSp>
          <p:nvGrpSpPr>
            <p:cNvPr id="668" name="Google Shape;668;p53"/>
            <p:cNvGrpSpPr/>
            <p:nvPr/>
          </p:nvGrpSpPr>
          <p:grpSpPr>
            <a:xfrm>
              <a:off x="855" y="1287"/>
              <a:ext cx="4046" cy="2391"/>
              <a:chOff x="939" y="1203"/>
              <a:chExt cx="4046" cy="2391"/>
            </a:xfrm>
          </p:grpSpPr>
          <p:pic>
            <p:nvPicPr>
              <p:cNvPr id="669" name="Google Shape;669;p53" descr="fg04_00000_AAGTNOE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39" y="1203"/>
                <a:ext cx="4046" cy="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0" name="Google Shape;670;p53"/>
              <p:cNvSpPr txBox="1"/>
              <p:nvPr/>
            </p:nvSpPr>
            <p:spPr>
              <a:xfrm>
                <a:off x="1842" y="3330"/>
                <a:ext cx="2820" cy="26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671" name="Google Shape;671;p53"/>
            <p:cNvSpPr txBox="1"/>
            <p:nvPr/>
          </p:nvSpPr>
          <p:spPr>
            <a:xfrm>
              <a:off x="893" y="3588"/>
              <a:ext cx="4274" cy="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Logic levels for TTL and CMOS devices.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77" name="Google Shape;677;p5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678" name="Google Shape;678;p5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connection diagram shows </a:t>
            </a:r>
            <a:r>
              <a:rPr lang="en-US" sz="25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electrical connections, pin numbers, IC numbers, component values, signal names, and power supply voltages.</a:t>
            </a:r>
            <a:endParaRPr/>
          </a:p>
        </p:txBody>
      </p:sp>
      <p:grpSp>
        <p:nvGrpSpPr>
          <p:cNvPr id="679" name="Google Shape;679;p54"/>
          <p:cNvGrpSpPr/>
          <p:nvPr/>
        </p:nvGrpSpPr>
        <p:grpSpPr>
          <a:xfrm>
            <a:off x="538162" y="2103437"/>
            <a:ext cx="4572000" cy="4271962"/>
            <a:chOff x="339" y="1325"/>
            <a:chExt cx="2880" cy="2691"/>
          </a:xfrm>
        </p:grpSpPr>
        <p:pic>
          <p:nvPicPr>
            <p:cNvPr id="680" name="Google Shape;680;p54" descr="fg04_0320a_AAGTNOD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" y="1913"/>
              <a:ext cx="2880" cy="2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54" descr="fg04_0320b_AAGTNOD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6" y="1325"/>
              <a:ext cx="1174" cy="4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2" name="Google Shape;682;p54"/>
          <p:cNvSpPr txBox="1"/>
          <p:nvPr/>
        </p:nvSpPr>
        <p:spPr>
          <a:xfrm>
            <a:off x="5334000" y="2582862"/>
            <a:ext cx="3646487" cy="31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circuit uses logic gates from two different ICs.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gate input &amp; output pin number is indicated on the diagram, to easily reference any point in the circuit.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Power/ ground connections to each IC are shown.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88" name="Google Shape;688;p5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4-9 Basic Characteristics of Digital ICs</a:t>
            </a:r>
            <a:endParaRPr/>
          </a:p>
        </p:txBody>
      </p:sp>
      <p:sp>
        <p:nvSpPr>
          <p:cNvPr id="689" name="Google Shape;689;p55"/>
          <p:cNvSpPr txBox="1">
            <a:spLocks noGrp="1"/>
          </p:cNvSpPr>
          <p:nvPr>
            <p:ph type="body" idx="1"/>
          </p:nvPr>
        </p:nvSpPr>
        <p:spPr>
          <a:xfrm>
            <a:off x="520700" y="1495425"/>
            <a:ext cx="85185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diagram using Quartus II schematic capture.</a:t>
            </a:r>
            <a:endParaRPr/>
          </a:p>
        </p:txBody>
      </p:sp>
      <p:pic>
        <p:nvPicPr>
          <p:cNvPr id="690" name="Google Shape;690;p55" descr="fg04_00000_AAGTNOG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87" y="2259012"/>
            <a:ext cx="8328025" cy="267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4-10 Troubleshooting Digital Systems</a:t>
            </a:r>
            <a:endParaRPr/>
          </a:p>
        </p:txBody>
      </p:sp>
      <p:sp>
        <p:nvSpPr>
          <p:cNvPr id="697" name="Google Shape;697;p56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basic steps in fixing a digital circuit or system that has a fault (failure):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detection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—determine operation to expected operation.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isolation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—test &amp; measure to isolate the fault.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correction—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repair the fault.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 troubleshooting tools are the logic probe, oscilloscope, and logic pulser.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03" name="Google Shape;703;p5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4-10 Troubleshooting Digital Systems</a:t>
            </a:r>
            <a:endParaRPr/>
          </a:p>
        </p:txBody>
      </p:sp>
      <p:sp>
        <p:nvSpPr>
          <p:cNvPr id="704" name="Google Shape;704;p57"/>
          <p:cNvSpPr txBox="1">
            <a:spLocks noGrp="1"/>
          </p:cNvSpPr>
          <p:nvPr>
            <p:ph type="body" idx="1"/>
          </p:nvPr>
        </p:nvSpPr>
        <p:spPr>
          <a:xfrm>
            <a:off x="514350" y="1323975"/>
            <a:ext cx="8485187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logic probe will indicate the presence or absence of a signal when touched to a pin as indicated below.</a:t>
            </a:r>
            <a:endParaRPr/>
          </a:p>
        </p:txBody>
      </p:sp>
      <p:pic>
        <p:nvPicPr>
          <p:cNvPr id="705" name="Google Shape;705;p57" descr="fg04_00000_AAGTNOF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" y="2559050"/>
            <a:ext cx="8472487" cy="31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11" name="Google Shape;711;p5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4-11 Internal Digital IC Faults</a:t>
            </a:r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internal failures: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Malfunction in the internal circuitry.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 do not respond properly to inputs.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 are unpredictable.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 or outputs shorted to ground or V</a:t>
            </a:r>
            <a:r>
              <a:rPr lang="en-US" sz="25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 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input will be stuck in LOW or HIGH state.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 or outputs open-circuited 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open output will result in a floating indication.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 input in a TTL will result in a HIGH output. 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 input in a CMOS device will result</a:t>
            </a:r>
            <a:b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erratic or possibly destructive output.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between two pins (other than ground or V</a:t>
            </a:r>
            <a:r>
              <a:rPr lang="en-US" sz="25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signal at those pins will always be identical.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4-11 Internal Digital IC Faults</a:t>
            </a:r>
            <a:endParaRPr/>
          </a:p>
        </p:txBody>
      </p:sp>
      <p:sp>
        <p:nvSpPr>
          <p:cNvPr id="719" name="Google Shape;719;p59"/>
          <p:cNvSpPr txBox="1"/>
          <p:nvPr/>
        </p:nvSpPr>
        <p:spPr>
          <a:xfrm>
            <a:off x="523875" y="944562"/>
            <a:ext cx="8475662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two types of failures force the input signal</a:t>
            </a:r>
            <a:b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the shorted pin to stay in the same state. </a:t>
            </a:r>
            <a:endParaRPr/>
          </a:p>
        </p:txBody>
      </p:sp>
      <p:sp>
        <p:nvSpPr>
          <p:cNvPr id="720" name="Google Shape;720;p59"/>
          <p:cNvSpPr txBox="1"/>
          <p:nvPr/>
        </p:nvSpPr>
        <p:spPr>
          <a:xfrm>
            <a:off x="1414462" y="1946275"/>
            <a:ext cx="6958012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Left—</a:t>
            </a: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 input internally shorted to ground.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Right—</a:t>
            </a: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 input internally shorted to supply voltage. </a:t>
            </a:r>
            <a:endParaRPr/>
          </a:p>
        </p:txBody>
      </p:sp>
      <p:pic>
        <p:nvPicPr>
          <p:cNvPr id="721" name="Google Shape;721;p59" descr="fg04_0350a_AAGTNOI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750" y="2816225"/>
            <a:ext cx="8345487" cy="338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1"/>
          </p:nvPr>
        </p:nvSpPr>
        <p:spPr>
          <a:xfrm>
            <a:off x="520700" y="730250"/>
            <a:ext cx="777240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circuits shown provide the same output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Circuit (b) is clearly less complex.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 Simplifying Logic Circuits</a:t>
            </a:r>
            <a:endParaRPr/>
          </a:p>
        </p:txBody>
      </p:sp>
      <p:pic>
        <p:nvPicPr>
          <p:cNvPr id="107" name="Google Shape;107;p6" descr="fg04_00000_AAGTNMY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50" y="2047875"/>
            <a:ext cx="8088312" cy="325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6"/>
          <p:cNvGrpSpPr/>
          <p:nvPr/>
        </p:nvGrpSpPr>
        <p:grpSpPr>
          <a:xfrm>
            <a:off x="728662" y="5483225"/>
            <a:ext cx="7772400" cy="739775"/>
            <a:chOff x="459" y="3454"/>
            <a:chExt cx="4896" cy="466"/>
          </a:xfrm>
        </p:grpSpPr>
        <p:sp>
          <p:nvSpPr>
            <p:cNvPr id="109" name="Google Shape;109;p6"/>
            <p:cNvSpPr txBox="1"/>
            <p:nvPr/>
          </p:nvSpPr>
          <p:spPr>
            <a:xfrm>
              <a:off x="459" y="3460"/>
              <a:ext cx="4896" cy="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Logic circuits can be simplified using</a:t>
              </a:r>
              <a:b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Boolean algebra and Karnaugh mapping.</a:t>
              </a:r>
              <a:endParaRPr/>
            </a:p>
          </p:txBody>
        </p:sp>
        <p:sp>
          <p:nvSpPr>
            <p:cNvPr id="110" name="Google Shape;110;p6"/>
            <p:cNvSpPr txBox="1"/>
            <p:nvPr/>
          </p:nvSpPr>
          <p:spPr>
            <a:xfrm>
              <a:off x="1295" y="3454"/>
              <a:ext cx="3230" cy="46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27" name="Google Shape;727;p6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4-11 Internal Digital IC Faults</a:t>
            </a:r>
            <a:endParaRPr/>
          </a:p>
        </p:txBody>
      </p:sp>
      <p:sp>
        <p:nvSpPr>
          <p:cNvPr id="728" name="Google Shape;728;p60"/>
          <p:cNvSpPr txBox="1"/>
          <p:nvPr/>
        </p:nvSpPr>
        <p:spPr>
          <a:xfrm>
            <a:off x="523875" y="944562"/>
            <a:ext cx="8475662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two types of failures do</a:t>
            </a:r>
            <a:b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affect signals at the IC inputs. </a:t>
            </a:r>
            <a:endParaRPr/>
          </a:p>
        </p:txBody>
      </p:sp>
      <p:sp>
        <p:nvSpPr>
          <p:cNvPr id="729" name="Google Shape;729;p60"/>
          <p:cNvSpPr txBox="1"/>
          <p:nvPr/>
        </p:nvSpPr>
        <p:spPr>
          <a:xfrm>
            <a:off x="1414462" y="1946275"/>
            <a:ext cx="7585075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Left—</a:t>
            </a: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 output internally shorted to ground.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Right—</a:t>
            </a: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 output internally shorted to supply voltage. </a:t>
            </a:r>
            <a:endParaRPr/>
          </a:p>
        </p:txBody>
      </p:sp>
      <p:pic>
        <p:nvPicPr>
          <p:cNvPr id="730" name="Google Shape;730;p60" descr="fg04_0350c_AAGTNOI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162" y="2897187"/>
            <a:ext cx="8328025" cy="324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36" name="Google Shape;736;p6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4-11 Internal Digital IC Faults</a:t>
            </a:r>
            <a:endParaRPr/>
          </a:p>
        </p:txBody>
      </p:sp>
      <p:sp>
        <p:nvSpPr>
          <p:cNvPr id="737" name="Google Shape;737;p61"/>
          <p:cNvSpPr txBox="1"/>
          <p:nvPr/>
        </p:nvSpPr>
        <p:spPr>
          <a:xfrm>
            <a:off x="1143000" y="989012"/>
            <a:ext cx="702945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IC with an internally open input will not respond to signals applied to that input pin. </a:t>
            </a:r>
            <a:endParaRPr/>
          </a:p>
        </p:txBody>
      </p:sp>
      <p:sp>
        <p:nvSpPr>
          <p:cNvPr id="738" name="Google Shape;738;p61"/>
          <p:cNvSpPr txBox="1"/>
          <p:nvPr/>
        </p:nvSpPr>
        <p:spPr>
          <a:xfrm>
            <a:off x="1333500" y="5213350"/>
            <a:ext cx="70294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internally open output will produce an</a:t>
            </a:r>
            <a:b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unpredictable voltage at that output pin.</a:t>
            </a:r>
            <a:endParaRPr/>
          </a:p>
        </p:txBody>
      </p:sp>
      <p:pic>
        <p:nvPicPr>
          <p:cNvPr id="739" name="Google Shape;739;p61" descr="fg04_00000_AAGTNOL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101850"/>
            <a:ext cx="6034087" cy="276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45" name="Google Shape;745;p6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4-11 Internal Digital IC Faults</a:t>
            </a:r>
            <a:endParaRPr/>
          </a:p>
        </p:txBody>
      </p:sp>
      <p:sp>
        <p:nvSpPr>
          <p:cNvPr id="746" name="Google Shape;746;p62"/>
          <p:cNvSpPr txBox="1"/>
          <p:nvPr/>
        </p:nvSpPr>
        <p:spPr>
          <a:xfrm>
            <a:off x="652462" y="969962"/>
            <a:ext cx="834707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internal short between two pins of an IC will force the logic signals at those pins always to be identical.</a:t>
            </a:r>
            <a:endParaRPr/>
          </a:p>
        </p:txBody>
      </p:sp>
      <p:sp>
        <p:nvSpPr>
          <p:cNvPr id="747" name="Google Shape;747;p62"/>
          <p:cNvSpPr txBox="1"/>
          <p:nvPr/>
        </p:nvSpPr>
        <p:spPr>
          <a:xfrm>
            <a:off x="1333500" y="5280025"/>
            <a:ext cx="702945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two input pins are internally shorted, the signals driving these pins are forced to be identical, and usually a signal with three distinct levels results.</a:t>
            </a:r>
            <a:endParaRPr/>
          </a:p>
        </p:txBody>
      </p:sp>
      <p:pic>
        <p:nvPicPr>
          <p:cNvPr id="748" name="Google Shape;748;p62" descr="fg04_00000_AAGTNOJ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2" y="2030412"/>
            <a:ext cx="83470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54" name="Google Shape;754;p6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4-12 External Faults</a:t>
            </a:r>
            <a:endParaRPr/>
          </a:p>
        </p:txBody>
      </p:sp>
      <p:sp>
        <p:nvSpPr>
          <p:cNvPr id="755" name="Google Shape;755;p6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signal lines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—signal prevented from moving between points—can be caused by: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Broken wire.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connections (solder or wire-wrap).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Cut or crack on PC board trace.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Bent or broken IC pins.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Faulty IC socket.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type of fault can be detected visually and verified with an ohmmeter between the points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question.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4-12 External Faults</a:t>
            </a:r>
            <a:endParaRPr/>
          </a:p>
        </p:txBody>
      </p:sp>
      <p:sp>
        <p:nvSpPr>
          <p:cNvPr id="762" name="Google Shape;762;p6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most probable fault in the circuit shown?</a:t>
            </a:r>
            <a:endParaRPr/>
          </a:p>
        </p:txBody>
      </p:sp>
      <p:pic>
        <p:nvPicPr>
          <p:cNvPr id="763" name="Google Shape;763;p64" descr="fg04_00000_AAGTNOM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62" y="1398587"/>
            <a:ext cx="6481762" cy="254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64"/>
          <p:cNvGrpSpPr/>
          <p:nvPr/>
        </p:nvGrpSpPr>
        <p:grpSpPr>
          <a:xfrm>
            <a:off x="595312" y="4219575"/>
            <a:ext cx="8224837" cy="1770062"/>
            <a:chOff x="375" y="2658"/>
            <a:chExt cx="5181" cy="1115"/>
          </a:xfrm>
        </p:grpSpPr>
        <p:sp>
          <p:nvSpPr>
            <p:cNvPr id="765" name="Google Shape;765;p64"/>
            <p:cNvSpPr txBox="1"/>
            <p:nvPr/>
          </p:nvSpPr>
          <p:spPr>
            <a:xfrm>
              <a:off x="375" y="2658"/>
              <a:ext cx="5181" cy="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indeterminate level at the NOR gate output is</a:t>
              </a:r>
              <a:b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probably due to the indeterminate input at pin 2. </a:t>
              </a:r>
              <a:endParaRPr/>
            </a:p>
          </p:txBody>
        </p:sp>
        <p:sp>
          <p:nvSpPr>
            <p:cNvPr id="766" name="Google Shape;766;p64"/>
            <p:cNvSpPr txBox="1"/>
            <p:nvPr/>
          </p:nvSpPr>
          <p:spPr>
            <a:xfrm>
              <a:off x="375" y="3293"/>
              <a:ext cx="5181" cy="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Because there is a LOW at Z1-6,</a:t>
              </a:r>
              <a:b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LOW should </a:t>
              </a:r>
              <a:r>
                <a:rPr lang="en-US" sz="20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also</a:t>
              </a: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be at Z2-2.</a:t>
              </a:r>
              <a:endParaRPr/>
            </a:p>
          </p:txBody>
        </p:sp>
      </p:grpSp>
      <p:grpSp>
        <p:nvGrpSpPr>
          <p:cNvPr id="767" name="Google Shape;767;p64"/>
          <p:cNvGrpSpPr/>
          <p:nvPr/>
        </p:nvGrpSpPr>
        <p:grpSpPr>
          <a:xfrm>
            <a:off x="2751137" y="2844800"/>
            <a:ext cx="5735637" cy="3159125"/>
            <a:chOff x="1733" y="1792"/>
            <a:chExt cx="3613" cy="1990"/>
          </a:xfrm>
        </p:grpSpPr>
        <p:cxnSp>
          <p:nvCxnSpPr>
            <p:cNvPr id="768" name="Google Shape;768;p64"/>
            <p:cNvCxnSpPr/>
            <p:nvPr/>
          </p:nvCxnSpPr>
          <p:spPr>
            <a:xfrm>
              <a:off x="4650" y="1792"/>
              <a:ext cx="69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9" name="Google Shape;769;p64"/>
            <p:cNvCxnSpPr/>
            <p:nvPr/>
          </p:nvCxnSpPr>
          <p:spPr>
            <a:xfrm>
              <a:off x="5014" y="2069"/>
              <a:ext cx="3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0" name="Google Shape;770;p64"/>
            <p:cNvCxnSpPr/>
            <p:nvPr/>
          </p:nvCxnSpPr>
          <p:spPr>
            <a:xfrm>
              <a:off x="5346" y="1792"/>
              <a:ext cx="0" cy="176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71" name="Google Shape;771;p64"/>
            <p:cNvCxnSpPr/>
            <p:nvPr/>
          </p:nvCxnSpPr>
          <p:spPr>
            <a:xfrm>
              <a:off x="4202" y="3562"/>
              <a:ext cx="114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72" name="Google Shape;772;p64"/>
            <p:cNvSpPr txBox="1"/>
            <p:nvPr/>
          </p:nvSpPr>
          <p:spPr>
            <a:xfrm>
              <a:off x="1733" y="3312"/>
              <a:ext cx="2467" cy="47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78" name="Google Shape;778;p6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4-12 External Faults</a:t>
            </a:r>
            <a:endParaRPr/>
          </a:p>
        </p:txBody>
      </p:sp>
      <p:sp>
        <p:nvSpPr>
          <p:cNvPr id="779" name="Google Shape;779;p65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Shorted signal lines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—the same signal appears on two or more pins—and V</a:t>
            </a:r>
            <a:r>
              <a:rPr lang="en-US" sz="2800" b="0" i="0" u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ground may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be shorted, caused by: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Sloppy wiring.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Solder bridges.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Incomplete etching.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type of fault can be detected visually and verified with an ohmmeter between the points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question.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85" name="Google Shape;785;p6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4-12 External Faults</a:t>
            </a:r>
            <a:endParaRPr/>
          </a:p>
        </p:txBody>
      </p:sp>
      <p:sp>
        <p:nvSpPr>
          <p:cNvPr id="786" name="Google Shape;786;p66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Faulty power supply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—ICs will not operate or will operate erratically.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lose regulation due to an internal fault or because circuits are drawing too much current.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that power supplies provide the specified range of voltages and are properly grounded.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oscilloscope to verify that AC ripple is not present and verify that DC voltages stay regulated.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ICs are more tolerant of power variations and may operate properly—others do not.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power and ground levels at each IC that appears to be operating incorrectly.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92" name="Google Shape;792;p6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4-12 External Faults</a:t>
            </a:r>
            <a:endParaRPr/>
          </a:p>
        </p:txBody>
      </p:sp>
      <p:sp>
        <p:nvSpPr>
          <p:cNvPr id="793" name="Google Shape;793;p6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59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loading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—caused by connecting too many inputs to the output of an IC, exceeding output current rating.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voltage falls into the indeterminate range.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23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</a:t>
            </a: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output signal.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a result of poor design or bad connection.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799" name="Google Shape;799;p6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00" name="Google Shape;800;p68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concept behind programmable logic devices is simple—lots of logic gates in a single IC.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of the interconnection of these gates electronically.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PLDs allow the design process to be automated.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Designers identify inputs, outputs, and logical relationships.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PLDs are electronically configured to form the</a:t>
            </a:r>
            <a:b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defined logic circuits.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06" name="Google Shape;806;p6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07" name="Google Shape;807;p69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89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PLDs use a switch matrix that is often</a:t>
            </a:r>
            <a:b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referred to as a programmable array. </a:t>
            </a:r>
            <a:endParaRPr/>
          </a:p>
        </p:txBody>
      </p:sp>
      <p:pic>
        <p:nvPicPr>
          <p:cNvPr id="808" name="Google Shape;808;p69" descr="fg04_00000_AAGTNOO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0812" y="1968500"/>
            <a:ext cx="6308725" cy="4297362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9"/>
          <p:cNvSpPr txBox="1"/>
          <p:nvPr/>
        </p:nvSpPr>
        <p:spPr>
          <a:xfrm>
            <a:off x="652462" y="3332162"/>
            <a:ext cx="29845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deciding which intersections are connected &amp; which are not, we can “program” the way the inputs are connected to the outputs of the array.</a:t>
            </a:r>
            <a:endParaRPr/>
          </a:p>
        </p:txBody>
      </p:sp>
      <p:sp>
        <p:nvSpPr>
          <p:cNvPr id="810" name="Google Shape;810;p69"/>
          <p:cNvSpPr/>
          <p:nvPr/>
        </p:nvSpPr>
        <p:spPr>
          <a:xfrm>
            <a:off x="5710237" y="3141662"/>
            <a:ext cx="266700" cy="266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p69"/>
          <p:cNvSpPr/>
          <p:nvPr/>
        </p:nvSpPr>
        <p:spPr>
          <a:xfrm>
            <a:off x="6129337" y="3822700"/>
            <a:ext cx="266700" cy="266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69"/>
          <p:cNvSpPr/>
          <p:nvPr/>
        </p:nvSpPr>
        <p:spPr>
          <a:xfrm>
            <a:off x="5710237" y="4108450"/>
            <a:ext cx="266700" cy="266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3" name="Google Shape;813;p69"/>
          <p:cNvSpPr/>
          <p:nvPr/>
        </p:nvSpPr>
        <p:spPr>
          <a:xfrm>
            <a:off x="6138862" y="4494212"/>
            <a:ext cx="266700" cy="266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4" name="Google Shape;814;p69"/>
          <p:cNvSpPr/>
          <p:nvPr/>
        </p:nvSpPr>
        <p:spPr>
          <a:xfrm>
            <a:off x="5710237" y="5189537"/>
            <a:ext cx="266700" cy="266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5" name="Google Shape;815;p69"/>
          <p:cNvSpPr/>
          <p:nvPr/>
        </p:nvSpPr>
        <p:spPr>
          <a:xfrm>
            <a:off x="6443662" y="5180012"/>
            <a:ext cx="266700" cy="266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 Algebraic Simplification</a:t>
            </a:r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4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the expression in SOP form by applying DeMorgan’s theorems and multiplying terms.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the SOP form for common factors.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Factoring where possible should eliminate one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more terms.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21" name="Google Shape;821;p7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22" name="Google Shape;822;p70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out-of-system programming the PLD is placed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connected to a PC.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 software translates and loads the information.</a:t>
            </a:r>
            <a:endParaRPr/>
          </a:p>
        </p:txBody>
      </p:sp>
      <p:pic>
        <p:nvPicPr>
          <p:cNvPr id="823" name="Google Shape;823;p70" descr="fg04_04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475" y="2406650"/>
            <a:ext cx="4722812" cy="354488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3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In-system programming is done by connecting directly to “portal” pins while the IC remains in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system.</a:t>
            </a: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cable connects the PLD to a PC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the software that loads the device.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36" name="Google Shape;836;p7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37" name="Google Shape;837;p72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72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circuits can be described using schematic diagrams, logic equations, truth tables, and HDL.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PLD development software can convert any of these descriptions into 1s and 0s and loaded into the PLD.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Altera MAX+PLUS II is a development software that allows the user to describe circuits using graphic design files and timing diagrams.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grpSp>
        <p:nvGrpSpPr>
          <p:cNvPr id="843" name="Google Shape;843;p73"/>
          <p:cNvGrpSpPr/>
          <p:nvPr/>
        </p:nvGrpSpPr>
        <p:grpSpPr>
          <a:xfrm>
            <a:off x="481012" y="2719387"/>
            <a:ext cx="8404225" cy="3484562"/>
            <a:chOff x="303" y="1713"/>
            <a:chExt cx="5294" cy="2195"/>
          </a:xfrm>
        </p:grpSpPr>
        <p:pic>
          <p:nvPicPr>
            <p:cNvPr id="844" name="Google Shape;844;p73" descr="fg04_00000_AAGTNOP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96" y="1713"/>
              <a:ext cx="3401" cy="2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73"/>
            <p:cNvSpPr txBox="1"/>
            <p:nvPr/>
          </p:nvSpPr>
          <p:spPr>
            <a:xfrm>
              <a:off x="303" y="2279"/>
              <a:ext cx="1639" cy="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Combining blocks</a:t>
              </a:r>
              <a:b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developed using</a:t>
              </a:r>
              <a:b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different description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methods.</a:t>
              </a:r>
              <a:endParaRPr/>
            </a:p>
          </p:txBody>
        </p:sp>
      </p:grpSp>
      <p:sp>
        <p:nvSpPr>
          <p:cNvPr id="846" name="Google Shape;846;p7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47" name="Google Shape;847;p7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design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—small logic circuits are defined and combined with other circuits to form a large section of a project.	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sections can be combined and connected for form a system.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53" name="Google Shape;853;p7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54" name="Google Shape;854;p7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23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Top-down design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—requires the definition of 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subsections that will make up the system.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definition of the individual circuits that will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up each sub section.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level can be designed and tested individually.</a:t>
            </a:r>
            <a:endParaRPr/>
          </a:p>
        </p:txBody>
      </p:sp>
      <p:pic>
        <p:nvPicPr>
          <p:cNvPr id="855" name="Google Shape;855;p74" descr="fg04_00000_AAGTNOS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62" y="3103562"/>
            <a:ext cx="7773987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61" name="Google Shape;861;p7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62" name="Google Shape;862;p75"/>
          <p:cNvSpPr txBox="1">
            <a:spLocks noGrp="1"/>
          </p:cNvSpPr>
          <p:nvPr>
            <p:ph type="body" idx="1"/>
          </p:nvPr>
        </p:nvSpPr>
        <p:spPr>
          <a:xfrm>
            <a:off x="625475" y="2035175"/>
            <a:ext cx="851852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Timing simulation of a circuit described in HDL.</a:t>
            </a:r>
            <a:endParaRPr/>
          </a:p>
        </p:txBody>
      </p:sp>
      <p:pic>
        <p:nvPicPr>
          <p:cNvPr id="863" name="Google Shape;863;p75" descr="fg04_00000_AAGTNOR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62" y="2895600"/>
            <a:ext cx="83470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869" name="Google Shape;869;p76" descr="fg04_04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212" y="676275"/>
            <a:ext cx="4092575" cy="562133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4-14 Programmable Logic Devices</a:t>
            </a:r>
            <a:endParaRPr/>
          </a:p>
        </p:txBody>
      </p:sp>
      <p:sp>
        <p:nvSpPr>
          <p:cNvPr id="871" name="Google Shape;871;p76"/>
          <p:cNvSpPr txBox="1">
            <a:spLocks noGrp="1"/>
          </p:cNvSpPr>
          <p:nvPr>
            <p:ph type="body" idx="1"/>
          </p:nvPr>
        </p:nvSpPr>
        <p:spPr>
          <a:xfrm>
            <a:off x="4425950" y="904875"/>
            <a:ext cx="4632325" cy="492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system is built from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bottom up.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block is described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 design file.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testing it is compiled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development software.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compiled block is tested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simulator for verify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 operation.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PLD is programmed to</a:t>
            </a:r>
            <a:b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correct operation.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77" name="Google Shape;877;p7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</a:t>
            </a:r>
            <a:endParaRPr/>
          </a:p>
        </p:txBody>
      </p:sp>
      <p:sp>
        <p:nvSpPr>
          <p:cNvPr id="878" name="Google Shape;878;p7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programming language &amp; HDL has its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 unique way of identifying number systems.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 done with a prefix to indicate the system.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we read one of these number designations, we must think of it as a symbol that represents a binary bit pattern.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numeric values are referred to as scalars or 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literal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  <a:endParaRPr/>
          </a:p>
        </p:txBody>
      </p:sp>
      <p:pic>
        <p:nvPicPr>
          <p:cNvPr id="879" name="Google Shape;879;p77" descr="ta04_00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162" y="4273550"/>
            <a:ext cx="8347075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85" name="Google Shape;885;p7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</a:t>
            </a:r>
            <a:endParaRPr/>
          </a:p>
        </p:txBody>
      </p:sp>
      <p:sp>
        <p:nvSpPr>
          <p:cNvPr id="886" name="Google Shape;886;p78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to describe a port with more than one data bit we assign a name and the number of bits.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called a bit array or bit vector.</a:t>
            </a:r>
            <a:endParaRPr/>
          </a:p>
        </p:txBody>
      </p:sp>
      <p:pic>
        <p:nvPicPr>
          <p:cNvPr id="887" name="Google Shape;887;p78" descr="fg04_00000_AAGTNOV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387" y="2466975"/>
            <a:ext cx="7640637" cy="17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78"/>
          <p:cNvSpPr txBox="1"/>
          <p:nvPr/>
        </p:nvSpPr>
        <p:spPr>
          <a:xfrm>
            <a:off x="481012" y="4572000"/>
            <a:ext cx="8518525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element (bit) has a unique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(0–7) to describe position in the overall structure.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HDLs &amp; computer programming languages use this notation.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894" name="Google Shape;894;p7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 – AHDL Syntax</a:t>
            </a:r>
            <a:endParaRPr/>
          </a:p>
        </p:txBody>
      </p:sp>
      <p:sp>
        <p:nvSpPr>
          <p:cNvPr id="895" name="Google Shape;895;p79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470900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AHDL syntax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—a name for the bit vector is followed by the range of index designations.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square brackets, in the SUBDESIGN section.</a:t>
            </a:r>
            <a:endParaRPr/>
          </a:p>
        </p:txBody>
      </p:sp>
      <p:sp>
        <p:nvSpPr>
          <p:cNvPr id="896" name="Google Shape;896;p79"/>
          <p:cNvSpPr txBox="1"/>
          <p:nvPr/>
        </p:nvSpPr>
        <p:spPr>
          <a:xfrm>
            <a:off x="938212" y="2635250"/>
            <a:ext cx="7831137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p1[7..0] :INPUT; --define an 8-bit input port</a:t>
            </a:r>
            <a:endParaRPr/>
          </a:p>
        </p:txBody>
      </p:sp>
      <p:sp>
        <p:nvSpPr>
          <p:cNvPr id="897" name="Google Shape;897;p79"/>
          <p:cNvSpPr txBox="1"/>
          <p:nvPr/>
        </p:nvSpPr>
        <p:spPr>
          <a:xfrm>
            <a:off x="847725" y="2193925"/>
            <a:ext cx="56340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declare an eight-bit input port called </a:t>
            </a:r>
            <a:r>
              <a:rPr lang="en-US" sz="20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p1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98" name="Google Shape;898;p79"/>
          <p:cNvSpPr txBox="1"/>
          <p:nvPr/>
        </p:nvSpPr>
        <p:spPr>
          <a:xfrm>
            <a:off x="947737" y="2638425"/>
            <a:ext cx="8043862" cy="504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99" name="Google Shape;899;p79"/>
          <p:cNvGrpSpPr/>
          <p:nvPr/>
        </p:nvGrpSpPr>
        <p:grpSpPr>
          <a:xfrm>
            <a:off x="1190625" y="3152775"/>
            <a:ext cx="7753350" cy="2362200"/>
            <a:chOff x="750" y="1986"/>
            <a:chExt cx="4884" cy="1488"/>
          </a:xfrm>
        </p:grpSpPr>
        <p:grpSp>
          <p:nvGrpSpPr>
            <p:cNvPr id="900" name="Google Shape;900;p79"/>
            <p:cNvGrpSpPr/>
            <p:nvPr/>
          </p:nvGrpSpPr>
          <p:grpSpPr>
            <a:xfrm>
              <a:off x="750" y="1986"/>
              <a:ext cx="408" cy="1248"/>
              <a:chOff x="750" y="1986"/>
              <a:chExt cx="408" cy="1248"/>
            </a:xfrm>
          </p:grpSpPr>
          <p:cxnSp>
            <p:nvCxnSpPr>
              <p:cNvPr id="901" name="Google Shape;901;p79"/>
              <p:cNvCxnSpPr/>
              <p:nvPr/>
            </p:nvCxnSpPr>
            <p:spPr>
              <a:xfrm>
                <a:off x="750" y="1986"/>
                <a:ext cx="0" cy="12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902" name="Google Shape;902;p79"/>
              <p:cNvCxnSpPr/>
              <p:nvPr/>
            </p:nvCxnSpPr>
            <p:spPr>
              <a:xfrm>
                <a:off x="750" y="3234"/>
                <a:ext cx="4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903" name="Google Shape;903;p79"/>
            <p:cNvGrpSpPr/>
            <p:nvPr/>
          </p:nvGrpSpPr>
          <p:grpSpPr>
            <a:xfrm>
              <a:off x="1165" y="2459"/>
              <a:ext cx="4469" cy="1015"/>
              <a:chOff x="1200" y="2549"/>
              <a:chExt cx="4469" cy="1015"/>
            </a:xfrm>
          </p:grpSpPr>
          <p:pic>
            <p:nvPicPr>
              <p:cNvPr id="904" name="Google Shape;904;p79" descr="fg04_00000_AAGTNOV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35" y="2549"/>
                <a:ext cx="4434" cy="10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5" name="Google Shape;905;p79"/>
              <p:cNvSpPr txBox="1"/>
              <p:nvPr/>
            </p:nvSpPr>
            <p:spPr>
              <a:xfrm>
                <a:off x="1200" y="3077"/>
                <a:ext cx="1205" cy="475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 Algebraic Simplification</a:t>
            </a:r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 the logic circuit shown.</a:t>
            </a:r>
            <a:endParaRPr/>
          </a:p>
        </p:txBody>
      </p:sp>
      <p:pic>
        <p:nvPicPr>
          <p:cNvPr id="125" name="Google Shape;125;p8" descr="fg04_0020a_AAGTNMZ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12" y="1462087"/>
            <a:ext cx="8328025" cy="2395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8"/>
          <p:cNvGrpSpPr/>
          <p:nvPr/>
        </p:nvGrpSpPr>
        <p:grpSpPr>
          <a:xfrm>
            <a:off x="576262" y="4010025"/>
            <a:ext cx="8542337" cy="366712"/>
            <a:chOff x="363" y="2526"/>
            <a:chExt cx="5381" cy="231"/>
          </a:xfrm>
        </p:grpSpPr>
        <p:sp>
          <p:nvSpPr>
            <p:cNvPr id="127" name="Google Shape;127;p8"/>
            <p:cNvSpPr txBox="1"/>
            <p:nvPr/>
          </p:nvSpPr>
          <p:spPr>
            <a:xfrm>
              <a:off x="363" y="2526"/>
              <a:ext cx="516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first step is to determine the expression for the output:</a:t>
              </a:r>
              <a:endParaRPr/>
            </a:p>
          </p:txBody>
        </p:sp>
        <p:grpSp>
          <p:nvGrpSpPr>
            <p:cNvPr id="128" name="Google Shape;128;p8"/>
            <p:cNvGrpSpPr/>
            <p:nvPr/>
          </p:nvGrpSpPr>
          <p:grpSpPr>
            <a:xfrm>
              <a:off x="4184" y="2526"/>
              <a:ext cx="1560" cy="231"/>
              <a:chOff x="4184" y="2568"/>
              <a:chExt cx="1560" cy="231"/>
            </a:xfrm>
          </p:grpSpPr>
          <p:sp>
            <p:nvSpPr>
              <p:cNvPr id="129" name="Google Shape;129;p8"/>
              <p:cNvSpPr txBox="1"/>
              <p:nvPr/>
            </p:nvSpPr>
            <p:spPr>
              <a:xfrm>
                <a:off x="4184" y="2568"/>
                <a:ext cx="156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18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z = ABC + AB • (A C)</a:t>
                </a: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5066" y="2606"/>
                <a:ext cx="10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8"/>
              <p:cNvCxnSpPr/>
              <p:nvPr/>
            </p:nvCxnSpPr>
            <p:spPr>
              <a:xfrm>
                <a:off x="5348" y="2606"/>
                <a:ext cx="10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8"/>
              <p:cNvCxnSpPr/>
              <p:nvPr/>
            </p:nvCxnSpPr>
            <p:spPr>
              <a:xfrm>
                <a:off x="5496" y="2606"/>
                <a:ext cx="10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8"/>
              <p:cNvCxnSpPr/>
              <p:nvPr/>
            </p:nvCxnSpPr>
            <p:spPr>
              <a:xfrm>
                <a:off x="5348" y="2586"/>
                <a:ext cx="2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sp>
        <p:nvSpPr>
          <p:cNvPr id="134" name="Google Shape;134;p8"/>
          <p:cNvSpPr txBox="1"/>
          <p:nvPr/>
        </p:nvSpPr>
        <p:spPr>
          <a:xfrm>
            <a:off x="574675" y="4478337"/>
            <a:ext cx="2473325" cy="1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the expression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determined, break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 large inverter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signs by DeMorgan’s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theorems &amp; multiply</a:t>
            </a:r>
            <a:b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 all terms.</a:t>
            </a:r>
            <a:endParaRPr/>
          </a:p>
        </p:txBody>
      </p:sp>
      <p:pic>
        <p:nvPicPr>
          <p:cNvPr id="135" name="Google Shape;135;p8" descr="ua04_0000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0400" y="4657725"/>
            <a:ext cx="5703887" cy="131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11" name="Google Shape;911;p8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 – AHDL Syntax</a:t>
            </a:r>
            <a:endParaRPr/>
          </a:p>
        </p:txBody>
      </p:sp>
      <p:sp>
        <p:nvSpPr>
          <p:cNvPr id="912" name="Google Shape;912;p80"/>
          <p:cNvSpPr txBox="1"/>
          <p:nvPr/>
        </p:nvSpPr>
        <p:spPr>
          <a:xfrm>
            <a:off x="947737" y="2192337"/>
            <a:ext cx="7831137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VARIABLE temp[7..0] :NODE;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temp[] = p1[]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/>
          </a:p>
        </p:txBody>
      </p:sp>
      <p:sp>
        <p:nvSpPr>
          <p:cNvPr id="913" name="Google Shape;913;p80"/>
          <p:cNvSpPr txBox="1"/>
          <p:nvPr/>
        </p:nvSpPr>
        <p:spPr>
          <a:xfrm>
            <a:off x="838200" y="1751012"/>
            <a:ext cx="815181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Eight-bit temperature port </a:t>
            </a:r>
            <a:r>
              <a:rPr lang="en-US" sz="20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p1 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assigned to a node named </a:t>
            </a:r>
            <a:r>
              <a:rPr lang="en-US" sz="20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914" name="Google Shape;914;p80"/>
          <p:cNvSpPr txBox="1"/>
          <p:nvPr/>
        </p:nvSpPr>
        <p:spPr>
          <a:xfrm>
            <a:off x="957262" y="2185987"/>
            <a:ext cx="7739062" cy="1476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80"/>
          <p:cNvSpPr txBox="1"/>
          <p:nvPr/>
        </p:nvSpPr>
        <p:spPr>
          <a:xfrm>
            <a:off x="520700" y="733425"/>
            <a:ext cx="84709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variables can be declared as an array of bits.</a:t>
            </a:r>
            <a:endParaRPr/>
          </a:p>
        </p:txBody>
      </p:sp>
      <p:grpSp>
        <p:nvGrpSpPr>
          <p:cNvPr id="916" name="Google Shape;916;p80"/>
          <p:cNvGrpSpPr/>
          <p:nvPr/>
        </p:nvGrpSpPr>
        <p:grpSpPr>
          <a:xfrm>
            <a:off x="1495425" y="3895725"/>
            <a:ext cx="6705600" cy="1258887"/>
            <a:chOff x="942" y="2454"/>
            <a:chExt cx="4224" cy="793"/>
          </a:xfrm>
        </p:grpSpPr>
        <p:sp>
          <p:nvSpPr>
            <p:cNvPr id="917" name="Google Shape;917;p80"/>
            <p:cNvSpPr txBox="1"/>
            <p:nvPr/>
          </p:nvSpPr>
          <p:spPr>
            <a:xfrm>
              <a:off x="949" y="2468"/>
              <a:ext cx="4180" cy="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empty braces mean that all bits in the array are being connected.  Individual bits could be connected by specifying the bits inside the braces.</a:t>
              </a:r>
              <a:endParaRPr/>
            </a:p>
          </p:txBody>
        </p:sp>
        <p:sp>
          <p:nvSpPr>
            <p:cNvPr id="918" name="Google Shape;918;p80"/>
            <p:cNvSpPr txBox="1"/>
            <p:nvPr/>
          </p:nvSpPr>
          <p:spPr>
            <a:xfrm>
              <a:off x="942" y="2454"/>
              <a:ext cx="4224" cy="6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24" name="Google Shape;924;p8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 – VHDL Syntax</a:t>
            </a:r>
            <a:endParaRPr/>
          </a:p>
        </p:txBody>
      </p:sp>
      <p:sp>
        <p:nvSpPr>
          <p:cNvPr id="925" name="Google Shape;925;p81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47100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VHDL syntax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—a name for the bit vector is followed by the mode, the type, and the range.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Enclosed in parenthesis, in the ENTITY section.</a:t>
            </a:r>
            <a:endParaRPr/>
          </a:p>
        </p:txBody>
      </p:sp>
      <p:sp>
        <p:nvSpPr>
          <p:cNvPr id="926" name="Google Shape;926;p81"/>
          <p:cNvSpPr txBox="1"/>
          <p:nvPr/>
        </p:nvSpPr>
        <p:spPr>
          <a:xfrm>
            <a:off x="938212" y="2635250"/>
            <a:ext cx="7831137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PORT (p1 :IN BIT_VECTOR (7 DOWNTO 0);</a:t>
            </a:r>
            <a:endParaRPr/>
          </a:p>
        </p:txBody>
      </p:sp>
      <p:sp>
        <p:nvSpPr>
          <p:cNvPr id="927" name="Google Shape;927;p81"/>
          <p:cNvSpPr txBox="1"/>
          <p:nvPr/>
        </p:nvSpPr>
        <p:spPr>
          <a:xfrm>
            <a:off x="847725" y="2193925"/>
            <a:ext cx="56340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declare an eight-bit input port called </a:t>
            </a:r>
            <a:r>
              <a:rPr lang="en-US" sz="20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p1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928" name="Google Shape;928;p81"/>
          <p:cNvSpPr txBox="1"/>
          <p:nvPr/>
        </p:nvSpPr>
        <p:spPr>
          <a:xfrm>
            <a:off x="947737" y="2638425"/>
            <a:ext cx="8043862" cy="504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29" name="Google Shape;929;p81"/>
          <p:cNvGrpSpPr/>
          <p:nvPr/>
        </p:nvGrpSpPr>
        <p:grpSpPr>
          <a:xfrm>
            <a:off x="1190625" y="3152775"/>
            <a:ext cx="7753350" cy="2362200"/>
            <a:chOff x="750" y="1986"/>
            <a:chExt cx="4884" cy="1488"/>
          </a:xfrm>
        </p:grpSpPr>
        <p:grpSp>
          <p:nvGrpSpPr>
            <p:cNvPr id="930" name="Google Shape;930;p81"/>
            <p:cNvGrpSpPr/>
            <p:nvPr/>
          </p:nvGrpSpPr>
          <p:grpSpPr>
            <a:xfrm>
              <a:off x="750" y="1986"/>
              <a:ext cx="408" cy="1248"/>
              <a:chOff x="750" y="1986"/>
              <a:chExt cx="408" cy="1248"/>
            </a:xfrm>
          </p:grpSpPr>
          <p:cxnSp>
            <p:nvCxnSpPr>
              <p:cNvPr id="931" name="Google Shape;931;p81"/>
              <p:cNvCxnSpPr/>
              <p:nvPr/>
            </p:nvCxnSpPr>
            <p:spPr>
              <a:xfrm>
                <a:off x="750" y="1986"/>
                <a:ext cx="0" cy="12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932" name="Google Shape;932;p81"/>
              <p:cNvCxnSpPr/>
              <p:nvPr/>
            </p:nvCxnSpPr>
            <p:spPr>
              <a:xfrm>
                <a:off x="750" y="3234"/>
                <a:ext cx="4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933" name="Google Shape;933;p81"/>
            <p:cNvGrpSpPr/>
            <p:nvPr/>
          </p:nvGrpSpPr>
          <p:grpSpPr>
            <a:xfrm>
              <a:off x="1165" y="2459"/>
              <a:ext cx="4469" cy="1015"/>
              <a:chOff x="1200" y="2549"/>
              <a:chExt cx="4469" cy="1015"/>
            </a:xfrm>
          </p:grpSpPr>
          <p:pic>
            <p:nvPicPr>
              <p:cNvPr id="934" name="Google Shape;934;p81" descr="fg04_00000_AAGTNOV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35" y="2549"/>
                <a:ext cx="4434" cy="10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5" name="Google Shape;935;p81"/>
              <p:cNvSpPr txBox="1"/>
              <p:nvPr/>
            </p:nvSpPr>
            <p:spPr>
              <a:xfrm>
                <a:off x="1200" y="3077"/>
                <a:ext cx="1205" cy="475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41" name="Google Shape;941;p8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 – VHDL Syntax</a:t>
            </a:r>
            <a:endParaRPr/>
          </a:p>
        </p:txBody>
      </p:sp>
      <p:sp>
        <p:nvSpPr>
          <p:cNvPr id="942" name="Google Shape;942;p82"/>
          <p:cNvSpPr txBox="1"/>
          <p:nvPr/>
        </p:nvSpPr>
        <p:spPr>
          <a:xfrm>
            <a:off x="947737" y="2192337"/>
            <a:ext cx="7831137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SIGNAL        temp :BIT_VECTOR {7 DOWNTO 0}; BEGIN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temp &lt;= p1;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lang="en-US" sz="22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/>
          </a:p>
        </p:txBody>
      </p:sp>
      <p:sp>
        <p:nvSpPr>
          <p:cNvPr id="943" name="Google Shape;943;p82"/>
          <p:cNvSpPr txBox="1"/>
          <p:nvPr/>
        </p:nvSpPr>
        <p:spPr>
          <a:xfrm>
            <a:off x="838200" y="1751012"/>
            <a:ext cx="815181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Eight-bit temperature port </a:t>
            </a:r>
            <a:r>
              <a:rPr lang="en-US" sz="20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p1 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assigned to a signal named </a:t>
            </a:r>
            <a:r>
              <a:rPr lang="en-US" sz="20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944" name="Google Shape;944;p82"/>
          <p:cNvSpPr txBox="1"/>
          <p:nvPr/>
        </p:nvSpPr>
        <p:spPr>
          <a:xfrm>
            <a:off x="957262" y="2185987"/>
            <a:ext cx="7739062" cy="1476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5" name="Google Shape;945;p82"/>
          <p:cNvSpPr txBox="1"/>
          <p:nvPr/>
        </p:nvSpPr>
        <p:spPr>
          <a:xfrm>
            <a:off x="520700" y="733425"/>
            <a:ext cx="84709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variables can be declared as an array of bits—in the ARCHITECTURE section</a:t>
            </a:r>
            <a:endParaRPr/>
          </a:p>
        </p:txBody>
      </p:sp>
      <p:grpSp>
        <p:nvGrpSpPr>
          <p:cNvPr id="946" name="Google Shape;946;p82"/>
          <p:cNvGrpSpPr/>
          <p:nvPr/>
        </p:nvGrpSpPr>
        <p:grpSpPr>
          <a:xfrm>
            <a:off x="1495425" y="3895725"/>
            <a:ext cx="6705600" cy="1362075"/>
            <a:chOff x="942" y="2454"/>
            <a:chExt cx="4224" cy="858"/>
          </a:xfrm>
        </p:grpSpPr>
        <p:sp>
          <p:nvSpPr>
            <p:cNvPr id="947" name="Google Shape;947;p82"/>
            <p:cNvSpPr txBox="1"/>
            <p:nvPr/>
          </p:nvSpPr>
          <p:spPr>
            <a:xfrm>
              <a:off x="949" y="2468"/>
              <a:ext cx="4180" cy="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When no elements in the bit vector are specified,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all bits in the array are being connected. 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Individual bits could be connected by specifying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bit numbers inside the parentheses.</a:t>
              </a:r>
              <a:endParaRPr/>
            </a:p>
          </p:txBody>
        </p:sp>
        <p:sp>
          <p:nvSpPr>
            <p:cNvPr id="948" name="Google Shape;948;p82"/>
            <p:cNvSpPr txBox="1"/>
            <p:nvPr/>
          </p:nvSpPr>
          <p:spPr>
            <a:xfrm>
              <a:off x="942" y="2454"/>
              <a:ext cx="4224" cy="85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54" name="Google Shape;954;p8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4-15 Representing Data in HDL</a:t>
            </a:r>
            <a:endParaRPr/>
          </a:p>
        </p:txBody>
      </p:sp>
      <p:sp>
        <p:nvSpPr>
          <p:cNvPr id="955" name="Google Shape;955;p8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27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VHDL offers some standardized data types in libraries—collections of VHDL code that can be used to avoid reinventing the wheel.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convenient functions such as standard TTL device descriptions are contained in </a:t>
            </a: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macrofunctions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956" name="Google Shape;956;p83" descr="ta04_00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62" y="3417887"/>
            <a:ext cx="8188325" cy="21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962" name="Google Shape;962;p84" descr="fg04_05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6350" y="2863850"/>
            <a:ext cx="520065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4-16 Truth Tables Using HDL - AHDL</a:t>
            </a:r>
            <a:endParaRPr/>
          </a:p>
        </p:txBody>
      </p:sp>
      <p:pic>
        <p:nvPicPr>
          <p:cNvPr id="964" name="Google Shape;964;p84" descr="fg04_00700_AAGTNNG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3137" y="828675"/>
            <a:ext cx="3735387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84" descr="ua04_005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462" y="2333625"/>
            <a:ext cx="2925762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4" descr="ta04_002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" y="2965450"/>
            <a:ext cx="3032125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4"/>
          <p:cNvSpPr txBox="1">
            <a:spLocks noGrp="1"/>
          </p:cNvSpPr>
          <p:nvPr>
            <p:ph type="body" idx="1"/>
          </p:nvPr>
        </p:nvSpPr>
        <p:spPr>
          <a:xfrm>
            <a:off x="539750" y="971550"/>
            <a:ext cx="3605212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Circuits can be designed directly from truth tables,</a:t>
            </a:r>
            <a:b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AHDL and VHDL.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973" name="Google Shape;973;p85" descr="fg04_05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6825" y="2863850"/>
            <a:ext cx="5200650" cy="338296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8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4-16 Truth Tables Using HDL - VHDL</a:t>
            </a:r>
            <a:endParaRPr/>
          </a:p>
        </p:txBody>
      </p:sp>
      <p:pic>
        <p:nvPicPr>
          <p:cNvPr id="975" name="Google Shape;975;p85" descr="fg04_00700_AAGTNNG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3137" y="828675"/>
            <a:ext cx="3735387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85" descr="ua04_005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462" y="2333625"/>
            <a:ext cx="2925762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5" descr="ta04_002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" y="2965450"/>
            <a:ext cx="3032125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5"/>
          <p:cNvSpPr txBox="1">
            <a:spLocks noGrp="1"/>
          </p:cNvSpPr>
          <p:nvPr>
            <p:ph type="body" idx="1"/>
          </p:nvPr>
        </p:nvSpPr>
        <p:spPr>
          <a:xfrm>
            <a:off x="539750" y="971550"/>
            <a:ext cx="3605212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Circuits can be designed directly from truth tables,</a:t>
            </a:r>
            <a:b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AHDL and VHDL.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84" name="Google Shape;984;p8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IF/THEN/ELSE</a:t>
            </a:r>
            <a:endParaRPr/>
          </a:p>
        </p:txBody>
      </p:sp>
      <p:sp>
        <p:nvSpPr>
          <p:cNvPr id="985" name="Google Shape;985;p86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IF/THEN/ELSE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statements provide a framework for making logical decisions in a system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IF/THEN 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used when there is a choice between doing something and doing nothing.</a:t>
            </a:r>
            <a:endParaRPr/>
          </a:p>
        </p:txBody>
      </p:sp>
      <p:pic>
        <p:nvPicPr>
          <p:cNvPr id="986" name="Google Shape;986;p86" descr="fg04_0520a_AAGTNOW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275" y="2873375"/>
            <a:ext cx="4540250" cy="331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992" name="Google Shape;992;p8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IF/THEN/ELSE</a:t>
            </a:r>
            <a:endParaRPr/>
          </a:p>
        </p:txBody>
      </p:sp>
      <p:sp>
        <p:nvSpPr>
          <p:cNvPr id="993" name="Google Shape;993;p87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IF/THEN/ELSE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statements provide a framework for making logical decisions in a system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IF/THEN/ELSE</a:t>
            </a: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used when there is a choice of two possible actions.</a:t>
            </a:r>
            <a:endParaRPr/>
          </a:p>
        </p:txBody>
      </p:sp>
      <p:pic>
        <p:nvPicPr>
          <p:cNvPr id="994" name="Google Shape;994;p87" descr="fg04_0520b_AAGTNOW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137" y="2870200"/>
            <a:ext cx="6718300" cy="327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00" name="Google Shape;1000;p8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IF/THEN/ELSE</a:t>
            </a:r>
            <a:endParaRPr/>
          </a:p>
        </p:txBody>
      </p:sp>
      <p:sp>
        <p:nvSpPr>
          <p:cNvPr id="1001" name="Google Shape;1001;p88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IF/THEN/ELSE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AHDL:</a:t>
            </a:r>
            <a:endParaRPr/>
          </a:p>
        </p:txBody>
      </p:sp>
      <p:pic>
        <p:nvPicPr>
          <p:cNvPr id="1002" name="Google Shape;100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62" y="1362075"/>
            <a:ext cx="6248400" cy="26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08" name="Google Shape;1008;p8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IF/THEN/ELSE</a:t>
            </a:r>
            <a:endParaRPr/>
          </a:p>
        </p:txBody>
      </p:sp>
      <p:sp>
        <p:nvSpPr>
          <p:cNvPr id="1009" name="Google Shape;1009;p89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39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IF/THEN/ELSE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VHDL:</a:t>
            </a:r>
            <a:endParaRPr/>
          </a:p>
        </p:txBody>
      </p:sp>
      <p:pic>
        <p:nvPicPr>
          <p:cNvPr id="1010" name="Google Shape;101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7" y="1349375"/>
            <a:ext cx="5562600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 Algebraic Simplification</a:t>
            </a:r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 the logic circuit shown.</a:t>
            </a:r>
            <a:endParaRPr/>
          </a:p>
        </p:txBody>
      </p:sp>
      <p:pic>
        <p:nvPicPr>
          <p:cNvPr id="143" name="Google Shape;143;p9" descr="fg04_0020a_AAGTNMZ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12" y="1462087"/>
            <a:ext cx="8328025" cy="2395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576262" y="4010025"/>
            <a:ext cx="8191500" cy="641350"/>
            <a:chOff x="363" y="2526"/>
            <a:chExt cx="5160" cy="404"/>
          </a:xfrm>
        </p:grpSpPr>
        <p:sp>
          <p:nvSpPr>
            <p:cNvPr id="145" name="Google Shape;145;p9"/>
            <p:cNvSpPr txBox="1"/>
            <p:nvPr/>
          </p:nvSpPr>
          <p:spPr>
            <a:xfrm>
              <a:off x="363" y="2526"/>
              <a:ext cx="5160" cy="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Factoring—the first &amp; third terms above have</a:t>
              </a:r>
              <a:b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</a:t>
              </a:r>
              <a:r>
                <a:rPr lang="en-US" sz="1800" b="0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common, which can be factored out:</a:t>
              </a:r>
              <a:endParaRPr/>
            </a:p>
          </p:txBody>
        </p:sp>
        <p:pic>
          <p:nvPicPr>
            <p:cNvPr id="146" name="Google Shape;146;p9" descr="ua04_0000b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4" y="2580"/>
              <a:ext cx="1510" cy="2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9"/>
          <p:cNvGrpSpPr/>
          <p:nvPr/>
        </p:nvGrpSpPr>
        <p:grpSpPr>
          <a:xfrm>
            <a:off x="574675" y="4762500"/>
            <a:ext cx="6743700" cy="627062"/>
            <a:chOff x="362" y="3000"/>
            <a:chExt cx="4248" cy="395"/>
          </a:xfrm>
        </p:grpSpPr>
        <p:pic>
          <p:nvPicPr>
            <p:cNvPr id="148" name="Google Shape;148;p9" descr="ua04_0000c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4" y="3000"/>
              <a:ext cx="1196" cy="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9"/>
            <p:cNvSpPr txBox="1"/>
            <p:nvPr/>
          </p:nvSpPr>
          <p:spPr>
            <a:xfrm>
              <a:off x="362" y="3066"/>
              <a:ext cx="170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Since </a:t>
              </a:r>
              <a:r>
                <a:rPr lang="en-US" sz="18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r>
                <a:rPr lang="en-US" sz="18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1, then…</a:t>
              </a:r>
              <a:endParaRPr/>
            </a:p>
          </p:txBody>
        </p:sp>
      </p:grpSp>
      <p:sp>
        <p:nvSpPr>
          <p:cNvPr id="150" name="Google Shape;150;p9"/>
          <p:cNvSpPr txBox="1"/>
          <p:nvPr/>
        </p:nvSpPr>
        <p:spPr>
          <a:xfrm>
            <a:off x="574675" y="5638800"/>
            <a:ext cx="33877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 out </a:t>
            </a: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results in…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0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grpSp>
        <p:nvGrpSpPr>
          <p:cNvPr id="1016" name="Google Shape;1016;p90"/>
          <p:cNvGrpSpPr/>
          <p:nvPr/>
        </p:nvGrpSpPr>
        <p:grpSpPr>
          <a:xfrm>
            <a:off x="652462" y="2001837"/>
            <a:ext cx="8370887" cy="4284662"/>
            <a:chOff x="411" y="1261"/>
            <a:chExt cx="5273" cy="2699"/>
          </a:xfrm>
        </p:grpSpPr>
        <p:pic>
          <p:nvPicPr>
            <p:cNvPr id="1017" name="Google Shape;1017;p90" descr="fg04_00000_AAGTNOZ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8" y="1261"/>
              <a:ext cx="4126" cy="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90"/>
            <p:cNvSpPr txBox="1"/>
            <p:nvPr/>
          </p:nvSpPr>
          <p:spPr>
            <a:xfrm>
              <a:off x="411" y="1722"/>
              <a:ext cx="2807" cy="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 each condition is evaluated, it performs an action—if true—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 goes on to evaluate</a:t>
              </a:r>
              <a:b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next condition. </a:t>
              </a:r>
              <a:endParaRPr/>
            </a:p>
          </p:txBody>
        </p:sp>
      </p:grpSp>
      <p:sp>
        <p:nvSpPr>
          <p:cNvPr id="1019" name="Google Shape;1019;p90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ELSIF</a:t>
            </a:r>
            <a:endParaRPr/>
          </a:p>
        </p:txBody>
      </p:sp>
      <p:sp>
        <p:nvSpPr>
          <p:cNvPr id="1020" name="Google Shape;1020;p90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combining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decisions, we can create a control structure referred to as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ELSIF</a:t>
            </a: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chooses one of many</a:t>
            </a:r>
            <a:b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 outcomes.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1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26" name="Google Shape;1026;p91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ELSIF</a:t>
            </a:r>
            <a:endParaRPr/>
          </a:p>
        </p:txBody>
      </p:sp>
      <p:grpSp>
        <p:nvGrpSpPr>
          <p:cNvPr id="1027" name="Google Shape;1027;p91"/>
          <p:cNvGrpSpPr/>
          <p:nvPr/>
        </p:nvGrpSpPr>
        <p:grpSpPr>
          <a:xfrm>
            <a:off x="520700" y="733425"/>
            <a:ext cx="8518525" cy="2862262"/>
            <a:chOff x="328" y="462"/>
            <a:chExt cx="5366" cy="1803"/>
          </a:xfrm>
        </p:grpSpPr>
        <p:sp>
          <p:nvSpPr>
            <p:cNvPr id="1028" name="Google Shape;1028;p91"/>
            <p:cNvSpPr txBox="1"/>
            <p:nvPr/>
          </p:nvSpPr>
          <p:spPr>
            <a:xfrm>
              <a:off x="328" y="462"/>
              <a:ext cx="5366" cy="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temperature measuring system</a:t>
              </a:r>
              <a:b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5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an A/D converter.</a:t>
              </a:r>
              <a:endParaRPr/>
            </a:p>
          </p:txBody>
        </p:sp>
        <p:grpSp>
          <p:nvGrpSpPr>
            <p:cNvPr id="1029" name="Google Shape;1029;p91"/>
            <p:cNvGrpSpPr/>
            <p:nvPr/>
          </p:nvGrpSpPr>
          <p:grpSpPr>
            <a:xfrm>
              <a:off x="349" y="1228"/>
              <a:ext cx="5320" cy="1037"/>
              <a:chOff x="349" y="1228"/>
              <a:chExt cx="5320" cy="1037"/>
            </a:xfrm>
          </p:grpSpPr>
          <p:pic>
            <p:nvPicPr>
              <p:cNvPr id="1030" name="Google Shape;1030;p91" descr="fg04_00000_AAGTNOY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49" y="1228"/>
                <a:ext cx="3242" cy="1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1" name="Google Shape;1031;p91" descr="ua06_0060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24" y="1348"/>
                <a:ext cx="1845" cy="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2" name="Google Shape;1032;p91"/>
          <p:cNvSpPr txBox="1">
            <a:spLocks noGrp="1"/>
          </p:cNvSpPr>
          <p:nvPr>
            <p:ph type="body" idx="1"/>
          </p:nvPr>
        </p:nvSpPr>
        <p:spPr>
          <a:xfrm>
            <a:off x="735012" y="4095750"/>
            <a:ext cx="80518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digital value is less than or equal to 8…</a:t>
            </a:r>
            <a:b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light only the </a:t>
            </a:r>
            <a:r>
              <a:rPr lang="en-US" sz="2200" b="1" i="1" u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Too Cold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indicator.</a:t>
            </a:r>
            <a:endParaRPr/>
          </a:p>
        </p:txBody>
      </p:sp>
      <p:sp>
        <p:nvSpPr>
          <p:cNvPr id="1033" name="Google Shape;1033;p91"/>
          <p:cNvSpPr txBox="1"/>
          <p:nvPr/>
        </p:nvSpPr>
        <p:spPr>
          <a:xfrm>
            <a:off x="6029325" y="2419350"/>
            <a:ext cx="2970212" cy="304800"/>
          </a:xfrm>
          <a:prstGeom prst="rect">
            <a:avLst/>
          </a:prstGeom>
          <a:noFill/>
          <a:ln w="25400" cap="flat" cmpd="sng">
            <a:solidFill>
              <a:srgbClr val="33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4" name="Google Shape;1034;p91"/>
          <p:cNvSpPr txBox="1"/>
          <p:nvPr/>
        </p:nvSpPr>
        <p:spPr>
          <a:xfrm>
            <a:off x="6029325" y="2743200"/>
            <a:ext cx="2970212" cy="304800"/>
          </a:xfrm>
          <a:prstGeom prst="rect">
            <a:avLst/>
          </a:prstGeom>
          <a:noFill/>
          <a:ln w="25400" cap="flat" cmpd="sng">
            <a:solidFill>
              <a:srgbClr val="339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5" name="Google Shape;1035;p91"/>
          <p:cNvSpPr txBox="1"/>
          <p:nvPr/>
        </p:nvSpPr>
        <p:spPr>
          <a:xfrm>
            <a:off x="6029325" y="3048000"/>
            <a:ext cx="2970212" cy="304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p91"/>
          <p:cNvSpPr txBox="1"/>
          <p:nvPr/>
        </p:nvSpPr>
        <p:spPr>
          <a:xfrm>
            <a:off x="735012" y="4895850"/>
            <a:ext cx="80518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 IF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digital value is greater than 8 </a:t>
            </a: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less than 11… </a:t>
            </a:r>
            <a:b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light only the </a:t>
            </a:r>
            <a:r>
              <a:rPr lang="en-US" sz="2200" b="1" i="1" u="non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Just Right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indicator.</a:t>
            </a:r>
            <a:endParaRPr/>
          </a:p>
        </p:txBody>
      </p:sp>
      <p:sp>
        <p:nvSpPr>
          <p:cNvPr id="1037" name="Google Shape;1037;p91"/>
          <p:cNvSpPr txBox="1"/>
          <p:nvPr/>
        </p:nvSpPr>
        <p:spPr>
          <a:xfrm>
            <a:off x="735012" y="5695950"/>
            <a:ext cx="80518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light only the </a:t>
            </a:r>
            <a:r>
              <a:rPr lang="en-US" sz="2200" b="1" i="1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Too Hot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indicator.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2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43" name="Google Shape;1043;p92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ELSIF</a:t>
            </a:r>
            <a:endParaRPr/>
          </a:p>
        </p:txBody>
      </p:sp>
      <p:sp>
        <p:nvSpPr>
          <p:cNvPr id="1044" name="Google Shape;1044;p92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ELSIF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AHDL:</a:t>
            </a:r>
            <a:endParaRPr/>
          </a:p>
        </p:txBody>
      </p:sp>
      <p:pic>
        <p:nvPicPr>
          <p:cNvPr id="1045" name="Google Shape;1045;p92" descr="fg04_05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050" y="1357312"/>
            <a:ext cx="50133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3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51" name="Google Shape;1051;p93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– ELSIF</a:t>
            </a:r>
            <a:endParaRPr/>
          </a:p>
        </p:txBody>
      </p:sp>
      <p:sp>
        <p:nvSpPr>
          <p:cNvPr id="1052" name="Google Shape;1052;p93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ELSIF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VHDL:</a:t>
            </a:r>
            <a:endParaRPr/>
          </a:p>
        </p:txBody>
      </p:sp>
      <p:pic>
        <p:nvPicPr>
          <p:cNvPr id="1053" name="Google Shape;1053;p93" descr="fg04_05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050" y="1373187"/>
            <a:ext cx="5151437" cy="331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4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59" name="Google Shape;1059;p94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- CASE</a:t>
            </a:r>
            <a:endParaRPr/>
          </a:p>
        </p:txBody>
      </p:sp>
      <p:sp>
        <p:nvSpPr>
          <p:cNvPr id="1060" name="Google Shape;1060;p94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determines the value of an expression or object.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goes through a list of values (cases) to determine what action to take.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than the </a:t>
            </a: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IF/ELSEIF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as there is only one action or match for a case statement.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5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- CASE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construct in AHDL:</a:t>
            </a:r>
            <a:endParaRPr/>
          </a:p>
        </p:txBody>
      </p:sp>
      <p:pic>
        <p:nvPicPr>
          <p:cNvPr id="1068" name="Google Shape;106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62" y="1368425"/>
            <a:ext cx="6096000" cy="357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6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074" name="Google Shape;1074;p96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- CASE</a:t>
            </a:r>
            <a:endParaRPr/>
          </a:p>
        </p:txBody>
      </p:sp>
      <p:sp>
        <p:nvSpPr>
          <p:cNvPr id="1075" name="Google Shape;1075;p96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55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construct in VHDL:</a:t>
            </a:r>
            <a:endParaRPr/>
          </a:p>
        </p:txBody>
      </p:sp>
      <p:pic>
        <p:nvPicPr>
          <p:cNvPr id="1076" name="Google Shape;1076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62" y="1377950"/>
            <a:ext cx="4953000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7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pic>
        <p:nvPicPr>
          <p:cNvPr id="1082" name="Google Shape;1082;p97" descr="fg04_0620a1_AAGTNPC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887" y="2924175"/>
            <a:ext cx="1160462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97" descr="fg04_0620a_AAGTNPC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312" y="2184400"/>
            <a:ext cx="1719262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7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- CASE</a:t>
            </a:r>
            <a:endParaRPr/>
          </a:p>
        </p:txBody>
      </p:sp>
      <p:sp>
        <p:nvSpPr>
          <p:cNvPr id="1085" name="Google Shape;1085;p97"/>
          <p:cNvSpPr txBox="1">
            <a:spLocks noGrp="1"/>
          </p:cNvSpPr>
          <p:nvPr>
            <p:ph type="body" idx="1"/>
          </p:nvPr>
        </p:nvSpPr>
        <p:spPr>
          <a:xfrm>
            <a:off x="3155950" y="639762"/>
            <a:ext cx="5843587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vending machine coin detector accepts quarters, dimes &amp; nickels, activating the corresponding digital signal (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2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</a:t>
            </a:r>
            <a:r>
              <a:rPr lang="en-US" sz="2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when the correct coin is present. </a:t>
            </a:r>
            <a:endParaRPr/>
          </a:p>
        </p:txBody>
      </p:sp>
      <p:sp>
        <p:nvSpPr>
          <p:cNvPr id="1086" name="Google Shape;1086;p97"/>
          <p:cNvSpPr txBox="1"/>
          <p:nvPr/>
        </p:nvSpPr>
        <p:spPr>
          <a:xfrm>
            <a:off x="4035425" y="4699000"/>
            <a:ext cx="5373687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digital circuit must use the 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2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</a:t>
            </a:r>
            <a:r>
              <a:rPr lang="en-US" sz="2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2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signals as inputs and</a:t>
            </a:r>
            <a:b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 a binary number that</a:t>
            </a:r>
            <a:b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 the value of the coin</a:t>
            </a:r>
            <a:endParaRPr/>
          </a:p>
        </p:txBody>
      </p:sp>
      <p:grpSp>
        <p:nvGrpSpPr>
          <p:cNvPr id="1087" name="Google Shape;1087;p97"/>
          <p:cNvGrpSpPr/>
          <p:nvPr/>
        </p:nvGrpSpPr>
        <p:grpSpPr>
          <a:xfrm>
            <a:off x="1454150" y="657225"/>
            <a:ext cx="7299325" cy="1562100"/>
            <a:chOff x="916" y="414"/>
            <a:chExt cx="4598" cy="984"/>
          </a:xfrm>
        </p:grpSpPr>
        <p:sp>
          <p:nvSpPr>
            <p:cNvPr id="1088" name="Google Shape;1088;p97"/>
            <p:cNvSpPr txBox="1"/>
            <p:nvPr/>
          </p:nvSpPr>
          <p:spPr>
            <a:xfrm>
              <a:off x="2166" y="414"/>
              <a:ext cx="3348" cy="91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89" name="Google Shape;1089;p97"/>
            <p:cNvGrpSpPr/>
            <p:nvPr/>
          </p:nvGrpSpPr>
          <p:grpSpPr>
            <a:xfrm>
              <a:off x="916" y="880"/>
              <a:ext cx="1250" cy="518"/>
              <a:chOff x="916" y="786"/>
              <a:chExt cx="1250" cy="612"/>
            </a:xfrm>
          </p:grpSpPr>
          <p:cxnSp>
            <p:nvCxnSpPr>
              <p:cNvPr id="1090" name="Google Shape;1090;p97"/>
              <p:cNvCxnSpPr/>
              <p:nvPr/>
            </p:nvCxnSpPr>
            <p:spPr>
              <a:xfrm rot="10800000">
                <a:off x="918" y="786"/>
                <a:ext cx="12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91" name="Google Shape;1091;p97"/>
              <p:cNvCxnSpPr/>
              <p:nvPr/>
            </p:nvCxnSpPr>
            <p:spPr>
              <a:xfrm>
                <a:off x="916" y="786"/>
                <a:ext cx="0" cy="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92" name="Google Shape;1092;p97"/>
          <p:cNvGrpSpPr/>
          <p:nvPr/>
        </p:nvGrpSpPr>
        <p:grpSpPr>
          <a:xfrm>
            <a:off x="3683000" y="4191000"/>
            <a:ext cx="5270500" cy="1981200"/>
            <a:chOff x="2320" y="2640"/>
            <a:chExt cx="3320" cy="1248"/>
          </a:xfrm>
        </p:grpSpPr>
        <p:sp>
          <p:nvSpPr>
            <p:cNvPr id="1093" name="Google Shape;1093;p97"/>
            <p:cNvSpPr txBox="1"/>
            <p:nvPr/>
          </p:nvSpPr>
          <p:spPr>
            <a:xfrm rot="10800000" flipH="1">
              <a:off x="2562" y="2948"/>
              <a:ext cx="3078" cy="94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94" name="Google Shape;1094;p97"/>
            <p:cNvGrpSpPr/>
            <p:nvPr/>
          </p:nvGrpSpPr>
          <p:grpSpPr>
            <a:xfrm rot="10800000" flipH="1">
              <a:off x="2320" y="2640"/>
              <a:ext cx="242" cy="786"/>
              <a:chOff x="916" y="786"/>
              <a:chExt cx="1250" cy="612"/>
            </a:xfrm>
          </p:grpSpPr>
          <p:cxnSp>
            <p:nvCxnSpPr>
              <p:cNvPr id="1095" name="Google Shape;1095;p97"/>
              <p:cNvCxnSpPr/>
              <p:nvPr/>
            </p:nvCxnSpPr>
            <p:spPr>
              <a:xfrm rot="10800000">
                <a:off x="918" y="786"/>
                <a:ext cx="12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96" name="Google Shape;1096;p97"/>
              <p:cNvCxnSpPr/>
              <p:nvPr/>
            </p:nvCxnSpPr>
            <p:spPr>
              <a:xfrm>
                <a:off x="916" y="786"/>
                <a:ext cx="0" cy="6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097" name="Google Shape;1097;p97" descr="fg04_0620c_AAGTNPC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7537" y="2894012"/>
            <a:ext cx="1909762" cy="91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97" descr="fg04_0620b1_AAGTNPC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0112" y="2409825"/>
            <a:ext cx="1800225" cy="1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97" descr="fg04_0620b2_AAGTNPC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0975" y="3048000"/>
            <a:ext cx="1704975" cy="65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8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105" name="Google Shape;1105;p98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- CASE</a:t>
            </a:r>
            <a:endParaRPr/>
          </a:p>
        </p:txBody>
      </p:sp>
      <p:sp>
        <p:nvSpPr>
          <p:cNvPr id="1106" name="Google Shape;1106;p98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coin detector in AHDL:</a:t>
            </a:r>
            <a:endParaRPr/>
          </a:p>
        </p:txBody>
      </p:sp>
      <p:pic>
        <p:nvPicPr>
          <p:cNvPr id="1107" name="Google Shape;1107;p98" descr="fg04_00000_AAGTNPB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525" y="1397000"/>
            <a:ext cx="5953125" cy="191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9"/>
          <p:cNvSpPr txBox="1"/>
          <p:nvPr/>
        </p:nvSpPr>
        <p:spPr>
          <a:xfrm>
            <a:off x="76200" y="6380162"/>
            <a:ext cx="342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Systems: Principles and Applications, 11/e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Ronald J. Tocci, Neal S. Widmer, Gregory L. Moss</a:t>
            </a:r>
            <a:endParaRPr/>
          </a:p>
        </p:txBody>
      </p:sp>
      <p:sp>
        <p:nvSpPr>
          <p:cNvPr id="1113" name="Google Shape;1113;p99"/>
          <p:cNvSpPr txBox="1">
            <a:spLocks noGrp="1"/>
          </p:cNvSpPr>
          <p:nvPr>
            <p:ph type="title"/>
          </p:nvPr>
        </p:nvSpPr>
        <p:spPr>
          <a:xfrm>
            <a:off x="520700" y="73025"/>
            <a:ext cx="850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4-17 Decision Control Structures in HDL - CASE</a:t>
            </a:r>
            <a:endParaRPr/>
          </a:p>
        </p:txBody>
      </p:sp>
      <p:sp>
        <p:nvSpPr>
          <p:cNvPr id="1114" name="Google Shape;1114;p99"/>
          <p:cNvSpPr txBox="1">
            <a:spLocks noGrp="1"/>
          </p:cNvSpPr>
          <p:nvPr>
            <p:ph type="body" idx="1"/>
          </p:nvPr>
        </p:nvSpPr>
        <p:spPr>
          <a:xfrm>
            <a:off x="520700" y="733425"/>
            <a:ext cx="8518525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coin detector in VHDL:</a:t>
            </a:r>
            <a:endParaRPr/>
          </a:p>
        </p:txBody>
      </p:sp>
      <p:pic>
        <p:nvPicPr>
          <p:cNvPr id="1115" name="Google Shape;1115;p99" descr="fg04_00000_AAGTNPA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1389062"/>
            <a:ext cx="595312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occitemplate">
  <a:themeElements>
    <a:clrScheme name="tocci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0CACD"/>
      </a:accent1>
      <a:accent2>
        <a:srgbClr val="3E1B15"/>
      </a:accent2>
      <a:accent3>
        <a:srgbClr val="FFFFFF"/>
      </a:accent3>
      <a:accent4>
        <a:srgbClr val="000000"/>
      </a:accent4>
      <a:accent5>
        <a:srgbClr val="D4E1E3"/>
      </a:accent5>
      <a:accent6>
        <a:srgbClr val="371712"/>
      </a:accent6>
      <a:hlink>
        <a:srgbClr val="C46200"/>
      </a:hlink>
      <a:folHlink>
        <a:srgbClr val="EB933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occitemplate">
  <a:themeElements>
    <a:clrScheme name="tocci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0CACD"/>
      </a:accent1>
      <a:accent2>
        <a:srgbClr val="3E1B15"/>
      </a:accent2>
      <a:accent3>
        <a:srgbClr val="FFFFFF"/>
      </a:accent3>
      <a:accent4>
        <a:srgbClr val="000000"/>
      </a:accent4>
      <a:accent5>
        <a:srgbClr val="D4E1E3"/>
      </a:accent5>
      <a:accent6>
        <a:srgbClr val="371712"/>
      </a:accent6>
      <a:hlink>
        <a:srgbClr val="C46200"/>
      </a:hlink>
      <a:folHlink>
        <a:srgbClr val="EB933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5267</Words>
  <Application>Microsoft Office PowerPoint</Application>
  <PresentationFormat>On-screen Show (4:3)</PresentationFormat>
  <Paragraphs>580</Paragraphs>
  <Slides>100</Slides>
  <Notes>100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1_toccitemplate</vt:lpstr>
      <vt:lpstr>toccitemplate</vt:lpstr>
      <vt:lpstr>Slide 1</vt:lpstr>
      <vt:lpstr>Slide 2</vt:lpstr>
      <vt:lpstr>Chapter 4 Objectives</vt:lpstr>
      <vt:lpstr>4-1 Sum-of-Products Form</vt:lpstr>
      <vt:lpstr>4-1 product-of-sums (POS) Form</vt:lpstr>
      <vt:lpstr>4-2 Simplifying Logic Circuits</vt:lpstr>
      <vt:lpstr>4-3 Algebraic Simplification</vt:lpstr>
      <vt:lpstr>4-3 Algebraic Simplification</vt:lpstr>
      <vt:lpstr>4-3 Algebraic Simplification</vt:lpstr>
      <vt:lpstr>4-3 Algebraic Simplification</vt:lpstr>
      <vt:lpstr>4-4 Designing Combinational Logic Circuits</vt:lpstr>
      <vt:lpstr>4-4 Designing Combinational Logic Circuits</vt:lpstr>
      <vt:lpstr>4-4 Designing Combinational Logic Circuits</vt:lpstr>
      <vt:lpstr>4-4 Designing Combinational Logic Circuits</vt:lpstr>
      <vt:lpstr>4-4 Designing Combinational Logic Circuits</vt:lpstr>
      <vt:lpstr>4-4 Designing Combinational Logic Circuits</vt:lpstr>
      <vt:lpstr>4-5 Karnaugh Map Method</vt:lpstr>
      <vt:lpstr>4-5 Karnaugh Map Method</vt:lpstr>
      <vt:lpstr>4-5 Karnaugh Map Method</vt:lpstr>
      <vt:lpstr>4-5 Karnaugh Map Method</vt:lpstr>
      <vt:lpstr>4-5 Karnaugh Map Method</vt:lpstr>
      <vt:lpstr>Examples of K-Map</vt:lpstr>
      <vt:lpstr>Slide 23</vt:lpstr>
      <vt:lpstr>Slide 24</vt:lpstr>
      <vt:lpstr>Slide 25</vt:lpstr>
      <vt:lpstr>Slide 26</vt:lpstr>
      <vt:lpstr>Slide 27</vt:lpstr>
      <vt:lpstr>4-6 Exclusive OR and Exclusive NOR Circuits</vt:lpstr>
      <vt:lpstr>4-6 Exclusive OR and Exclusive NOR Circuits</vt:lpstr>
      <vt:lpstr>4-6 Exclusive OR and Exclusive NOR Circuits</vt:lpstr>
      <vt:lpstr>4-6 Exclusive OR and Exclusive NOR Circuits</vt:lpstr>
      <vt:lpstr>4-6 Exclusive OR and Exclusive NOR Circuits</vt:lpstr>
      <vt:lpstr>4-6 Exclusive OR and Exclusive NOR Circuits</vt:lpstr>
      <vt:lpstr>4-6 Exclusive OR and Exclusive NOR Circuits</vt:lpstr>
      <vt:lpstr>4-6 Exclusive OR and Exclusive NOR Circuits</vt:lpstr>
      <vt:lpstr>4-7 Parity Generator and Checker</vt:lpstr>
      <vt:lpstr>4-8 Enable/Disable Circuits</vt:lpstr>
      <vt:lpstr>4-8 Enable/Disable Circuits</vt:lpstr>
      <vt:lpstr>4-8 Enable/Disable Circuits</vt:lpstr>
      <vt:lpstr>4-8 Enable/Disable Circuits</vt:lpstr>
      <vt:lpstr>4-8 Enable/Disable Circuits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4-9 Basic Characteristics of Digital ICs</vt:lpstr>
      <vt:lpstr>4-10 Troubleshooting Digital Systems</vt:lpstr>
      <vt:lpstr>4-10 Troubleshooting Digital Systems</vt:lpstr>
      <vt:lpstr>4-11 Internal Digital IC Faults</vt:lpstr>
      <vt:lpstr>4-11 Internal Digital IC Faults</vt:lpstr>
      <vt:lpstr>4-11 Internal Digital IC Faults</vt:lpstr>
      <vt:lpstr>4-11 Internal Digital IC Faults</vt:lpstr>
      <vt:lpstr>4-11 Internal Digital IC Faults</vt:lpstr>
      <vt:lpstr>4-12 External Faults</vt:lpstr>
      <vt:lpstr>4-12 External Faults</vt:lpstr>
      <vt:lpstr>4-12 External Faults</vt:lpstr>
      <vt:lpstr>4-12 External Faults</vt:lpstr>
      <vt:lpstr>4-12 External Faults</vt:lpstr>
      <vt:lpstr>4-14 Programmable Logic Devices</vt:lpstr>
      <vt:lpstr>4-14 Programmable Logic Devices</vt:lpstr>
      <vt:lpstr>4-14 Programmable Logic Devices</vt:lpstr>
      <vt:lpstr>4-14 Programmable Logic Devices</vt:lpstr>
      <vt:lpstr>4-14 Programmable Logic Devices</vt:lpstr>
      <vt:lpstr>4-14 Programmable Logic Devices</vt:lpstr>
      <vt:lpstr>4-14 Programmable Logic Devices</vt:lpstr>
      <vt:lpstr>4-14 Programmable Logic Devices</vt:lpstr>
      <vt:lpstr>4-14 Programmable Logic Devices</vt:lpstr>
      <vt:lpstr>4-15 Representing Data in HDL</vt:lpstr>
      <vt:lpstr>4-15 Representing Data in HDL</vt:lpstr>
      <vt:lpstr>4-15 Representing Data in HDL – AHDL Syntax</vt:lpstr>
      <vt:lpstr>4-15 Representing Data in HDL – AHDL Syntax</vt:lpstr>
      <vt:lpstr>4-15 Representing Data in HDL – VHDL Syntax</vt:lpstr>
      <vt:lpstr>4-15 Representing Data in HDL – VHDL Syntax</vt:lpstr>
      <vt:lpstr>4-15 Representing Data in HDL</vt:lpstr>
      <vt:lpstr>4-16 Truth Tables Using HDL - AHDL</vt:lpstr>
      <vt:lpstr>4-16 Truth Tables Using HDL - VHDL</vt:lpstr>
      <vt:lpstr>4-17 Decision Control Structures in HDL – IF/THEN/ELSE</vt:lpstr>
      <vt:lpstr>4-17 Decision Control Structures in HDL – IF/THEN/ELSE</vt:lpstr>
      <vt:lpstr>4-17 Decision Control Structures in HDL – IF/THEN/ELSE</vt:lpstr>
      <vt:lpstr>4-17 Decision Control Structures in HDL – IF/THEN/ELSE</vt:lpstr>
      <vt:lpstr>4-17 Decision Control Structures in HDL – ELSIF</vt:lpstr>
      <vt:lpstr>4-17 Decision Control Structures in HDL – ELSIF</vt:lpstr>
      <vt:lpstr>4-17 Decision Control Structures in HDL – ELSIF</vt:lpstr>
      <vt:lpstr>4-17 Decision Control Structures in HDL – ELSIF</vt:lpstr>
      <vt:lpstr>4-17 Decision Control Structures in HDL - CASE</vt:lpstr>
      <vt:lpstr>4-17 Decision Control Structures in HDL - CASE</vt:lpstr>
      <vt:lpstr>4-17 Decision Control Structures in HDL - CASE</vt:lpstr>
      <vt:lpstr>4-17 Decision Control Structures in HDL - CASE</vt:lpstr>
      <vt:lpstr>4-17 Decision Control Structures in HDL - CASE</vt:lpstr>
      <vt:lpstr>4-17 Decision Control Structures in HDL - CASE</vt:lpstr>
      <vt:lpstr>Slide 100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Tocci</dc:creator>
  <cp:lastModifiedBy>USER</cp:lastModifiedBy>
  <cp:revision>2</cp:revision>
  <dcterms:created xsi:type="dcterms:W3CDTF">2005-10-28T14:38:03Z</dcterms:created>
  <dcterms:modified xsi:type="dcterms:W3CDTF">2020-11-09T16:36:25Z</dcterms:modified>
</cp:coreProperties>
</file>